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sldIdLst>
    <p:sldId id="270" r:id="rId2"/>
    <p:sldId id="257" r:id="rId3"/>
    <p:sldId id="261" r:id="rId4"/>
    <p:sldId id="262" r:id="rId5"/>
    <p:sldId id="263" r:id="rId6"/>
    <p:sldId id="269" r:id="rId7"/>
    <p:sldId id="268" r:id="rId8"/>
    <p:sldId id="271" r:id="rId9"/>
  </p:sldIdLst>
  <p:sldSz cx="12192000" cy="6858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Montserrat SemiBold" panose="020B060402020202020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181"/>
    <a:srgbClr val="1B5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6688-2992-4061-93C0-D338D7233358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4550-7A0F-4762-AE9F-82C4FFFD3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25C77A5-B2CF-4280-BA6C-2961A3F3E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64" y="1022607"/>
            <a:ext cx="9311072" cy="237729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AB14737-FA3F-4233-8BC4-0038F475A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rgbClr val="17518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18A215-6131-45F5-9444-2FED9575A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518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FD7B9D9-7DE7-4912-A933-A255E161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64" y="1022607"/>
            <a:ext cx="9311072" cy="23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436"/>
            <a:ext cx="10972800" cy="106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518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8860"/>
            <a:ext cx="10972800" cy="4325112"/>
          </a:xfrm>
          <a:prstGeom prst="rect">
            <a:avLst/>
          </a:prstGeom>
        </p:spPr>
        <p:txBody>
          <a:bodyPr/>
          <a:lstStyle>
            <a:lvl1pPr marL="566928" indent="-457200">
              <a:buClr>
                <a:srgbClr val="175181"/>
              </a:buClr>
              <a:buFont typeface="Wingdings" panose="05000000000000000000" pitchFamily="2" charset="2"/>
              <a:buChar char="Ø"/>
              <a:defRPr>
                <a:solidFill>
                  <a:srgbClr val="175181"/>
                </a:solidFill>
                <a:latin typeface="Montserrat" panose="00000500000000000000" pitchFamily="2" charset="0"/>
              </a:defRPr>
            </a:lvl1pPr>
            <a:lvl2pPr marL="868680" indent="-457200">
              <a:buClr>
                <a:srgbClr val="175181"/>
              </a:buClr>
              <a:buFont typeface="Wingdings" panose="05000000000000000000" pitchFamily="2" charset="2"/>
              <a:buChar char="Ø"/>
              <a:defRPr>
                <a:solidFill>
                  <a:srgbClr val="175181"/>
                </a:solidFill>
                <a:latin typeface="Montserrat" panose="00000500000000000000" pitchFamily="2" charset="0"/>
              </a:defRPr>
            </a:lvl2pPr>
            <a:lvl3pPr marL="1046988" indent="-342900">
              <a:buClr>
                <a:srgbClr val="175181"/>
              </a:buClr>
              <a:buFont typeface="Wingdings" panose="05000000000000000000" pitchFamily="2" charset="2"/>
              <a:buChar char="Ø"/>
              <a:defRPr>
                <a:solidFill>
                  <a:srgbClr val="175181"/>
                </a:solidFill>
                <a:latin typeface="Montserrat" panose="00000500000000000000" pitchFamily="2" charset="0"/>
              </a:defRPr>
            </a:lvl3pPr>
            <a:lvl4pPr marL="1321308" indent="-342900">
              <a:buClr>
                <a:srgbClr val="175181"/>
              </a:buClr>
              <a:buFont typeface="Wingdings" panose="05000000000000000000" pitchFamily="2" charset="2"/>
              <a:buChar char="Ø"/>
              <a:defRPr>
                <a:solidFill>
                  <a:srgbClr val="175181"/>
                </a:solidFill>
                <a:latin typeface="Montserrat" panose="00000500000000000000" pitchFamily="2" charset="0"/>
              </a:defRPr>
            </a:lvl4pPr>
            <a:lvl5pPr marL="1549908" indent="-342900">
              <a:buClr>
                <a:srgbClr val="175181"/>
              </a:buClr>
              <a:buFont typeface="Wingdings" panose="05000000000000000000" pitchFamily="2" charset="2"/>
              <a:buChar char="Ø"/>
              <a:defRPr>
                <a:solidFill>
                  <a:srgbClr val="175181"/>
                </a:solidFill>
                <a:latin typeface="Montserrat" panose="00000500000000000000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1B0513E-2F6A-48AB-BA89-C964BAB2D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6243256"/>
            <a:ext cx="2356104" cy="5913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38772-E8C2-4BBA-B74F-9D23535407CC}"/>
              </a:ext>
            </a:extLst>
          </p:cNvPr>
          <p:cNvCxnSpPr>
            <a:cxnSpLocks/>
          </p:cNvCxnSpPr>
          <p:nvPr userDrawn="1"/>
        </p:nvCxnSpPr>
        <p:spPr>
          <a:xfrm>
            <a:off x="0" y="6194607"/>
            <a:ext cx="12192000" cy="0"/>
          </a:xfrm>
          <a:prstGeom prst="line">
            <a:avLst/>
          </a:prstGeom>
          <a:ln w="25400">
            <a:solidFill>
              <a:srgbClr val="175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92D53-A9FB-40F5-8141-84950C5B1103}"/>
              </a:ext>
            </a:extLst>
          </p:cNvPr>
          <p:cNvSpPr/>
          <p:nvPr userDrawn="1"/>
        </p:nvSpPr>
        <p:spPr>
          <a:xfrm>
            <a:off x="2712720" y="1101852"/>
            <a:ext cx="6766560" cy="4654296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BA5E08-029D-463E-BD54-B670E13D25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5" y="6338926"/>
            <a:ext cx="1116392" cy="40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7884"/>
            <a:ext cx="5384800" cy="4321009"/>
          </a:xfrm>
          <a:prstGeom prst="rect">
            <a:avLst/>
          </a:prstGeom>
        </p:spPr>
        <p:txBody>
          <a:bodyPr/>
          <a:lstStyle>
            <a:lvl1pPr marL="365760" indent="-256032">
              <a:buClr>
                <a:srgbClr val="175181"/>
              </a:buClr>
              <a:buFont typeface="Wingdings" panose="05000000000000000000" pitchFamily="2" charset="2"/>
              <a:buChar char="Ø"/>
              <a:defRPr sz="2000">
                <a:solidFill>
                  <a:srgbClr val="175181"/>
                </a:solidFill>
                <a:latin typeface="Montserrat" panose="00000500000000000000" pitchFamily="2" charset="0"/>
              </a:defRPr>
            </a:lvl1pPr>
            <a:lvl2pPr marL="658368" indent="-246888">
              <a:buClr>
                <a:srgbClr val="175181"/>
              </a:buClr>
              <a:buFont typeface="Wingdings" panose="05000000000000000000" pitchFamily="2" charset="2"/>
              <a:buChar char="Ø"/>
              <a:defRPr sz="1900">
                <a:solidFill>
                  <a:srgbClr val="175181"/>
                </a:solidFill>
                <a:latin typeface="Montserrat" panose="00000500000000000000" pitchFamily="2" charset="0"/>
              </a:defRPr>
            </a:lvl2pPr>
            <a:lvl3pPr marL="923544" indent="-219456">
              <a:buClr>
                <a:srgbClr val="175181"/>
              </a:buClr>
              <a:buFont typeface="Wingdings" panose="05000000000000000000" pitchFamily="2" charset="2"/>
              <a:buChar char="Ø"/>
              <a:defRPr sz="1800">
                <a:solidFill>
                  <a:srgbClr val="175181"/>
                </a:solidFill>
                <a:latin typeface="Montserrat" panose="00000500000000000000" pitchFamily="2" charset="0"/>
              </a:defRPr>
            </a:lvl3pPr>
            <a:lvl4pPr marL="1179576" indent="-201168">
              <a:buClr>
                <a:srgbClr val="175181"/>
              </a:buClr>
              <a:buFont typeface="Wingdings" panose="05000000000000000000" pitchFamily="2" charset="2"/>
              <a:buChar char="Ø"/>
              <a:defRPr sz="1800">
                <a:solidFill>
                  <a:srgbClr val="175181"/>
                </a:solidFill>
                <a:latin typeface="Montserrat" panose="00000500000000000000" pitchFamily="2" charset="0"/>
              </a:defRPr>
            </a:lvl4pPr>
            <a:lvl5pPr marL="1389888" indent="-182880">
              <a:buClr>
                <a:srgbClr val="175181"/>
              </a:buClr>
              <a:buFont typeface="Wingdings" panose="05000000000000000000" pitchFamily="2" charset="2"/>
              <a:buChar char="Ø"/>
              <a:defRPr sz="1800">
                <a:solidFill>
                  <a:srgbClr val="175181"/>
                </a:solidFill>
                <a:latin typeface="Montserrat" panose="00000500000000000000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C043C43-56DE-4EFB-9B11-32070A0B1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6243256"/>
            <a:ext cx="2356104" cy="5913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1AC846-E6CF-4189-8123-29B74637EC83}"/>
              </a:ext>
            </a:extLst>
          </p:cNvPr>
          <p:cNvCxnSpPr>
            <a:cxnSpLocks/>
          </p:cNvCxnSpPr>
          <p:nvPr userDrawn="1"/>
        </p:nvCxnSpPr>
        <p:spPr>
          <a:xfrm>
            <a:off x="0" y="6194607"/>
            <a:ext cx="12192000" cy="0"/>
          </a:xfrm>
          <a:prstGeom prst="line">
            <a:avLst/>
          </a:prstGeom>
          <a:ln w="25400">
            <a:solidFill>
              <a:srgbClr val="175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8793262-8F21-4D77-8C72-372B1B904D68}"/>
              </a:ext>
            </a:extLst>
          </p:cNvPr>
          <p:cNvSpPr/>
          <p:nvPr userDrawn="1"/>
        </p:nvSpPr>
        <p:spPr>
          <a:xfrm>
            <a:off x="2712720" y="1101852"/>
            <a:ext cx="6766560" cy="4654296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75DD7-AA7E-47FD-90D8-588ECE1E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2436"/>
            <a:ext cx="10972800" cy="106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518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9455576-D42A-4083-A44A-4864528BF7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1" y="1847884"/>
            <a:ext cx="5384800" cy="4321009"/>
          </a:xfrm>
          <a:prstGeom prst="rect">
            <a:avLst/>
          </a:prstGeom>
        </p:spPr>
        <p:txBody>
          <a:bodyPr/>
          <a:lstStyle>
            <a:lvl1pPr marL="365760" indent="-256032">
              <a:buClr>
                <a:srgbClr val="175181"/>
              </a:buClr>
              <a:buFont typeface="Wingdings" panose="05000000000000000000" pitchFamily="2" charset="2"/>
              <a:buChar char="Ø"/>
              <a:defRPr sz="2000">
                <a:solidFill>
                  <a:srgbClr val="175181"/>
                </a:solidFill>
                <a:latin typeface="Montserrat" panose="00000500000000000000" pitchFamily="2" charset="0"/>
              </a:defRPr>
            </a:lvl1pPr>
            <a:lvl2pPr marL="658368" indent="-246888">
              <a:buClr>
                <a:srgbClr val="175181"/>
              </a:buClr>
              <a:buFont typeface="Wingdings" panose="05000000000000000000" pitchFamily="2" charset="2"/>
              <a:buChar char="Ø"/>
              <a:defRPr sz="1900">
                <a:solidFill>
                  <a:srgbClr val="175181"/>
                </a:solidFill>
                <a:latin typeface="Montserrat" panose="00000500000000000000" pitchFamily="2" charset="0"/>
              </a:defRPr>
            </a:lvl2pPr>
            <a:lvl3pPr marL="923544" indent="-219456">
              <a:buClr>
                <a:srgbClr val="175181"/>
              </a:buClr>
              <a:buFont typeface="Wingdings" panose="05000000000000000000" pitchFamily="2" charset="2"/>
              <a:buChar char="Ø"/>
              <a:defRPr sz="1800">
                <a:solidFill>
                  <a:srgbClr val="175181"/>
                </a:solidFill>
                <a:latin typeface="Montserrat" panose="00000500000000000000" pitchFamily="2" charset="0"/>
              </a:defRPr>
            </a:lvl3pPr>
            <a:lvl4pPr marL="1179576" indent="-201168">
              <a:buClr>
                <a:srgbClr val="175181"/>
              </a:buClr>
              <a:buFont typeface="Wingdings" panose="05000000000000000000" pitchFamily="2" charset="2"/>
              <a:buChar char="Ø"/>
              <a:defRPr sz="1800">
                <a:solidFill>
                  <a:srgbClr val="175181"/>
                </a:solidFill>
                <a:latin typeface="Montserrat" panose="00000500000000000000" pitchFamily="2" charset="0"/>
              </a:defRPr>
            </a:lvl4pPr>
            <a:lvl5pPr marL="1389888" indent="-182880">
              <a:buClr>
                <a:srgbClr val="175181"/>
              </a:buClr>
              <a:buFont typeface="Wingdings" panose="05000000000000000000" pitchFamily="2" charset="2"/>
              <a:buChar char="Ø"/>
              <a:defRPr sz="1800">
                <a:solidFill>
                  <a:srgbClr val="175181"/>
                </a:solidFill>
                <a:latin typeface="Montserrat" panose="00000500000000000000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E758D9B-9AAC-413C-9120-7D7BB4484E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5" y="6338926"/>
            <a:ext cx="1116392" cy="40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103AF41-1F90-4E28-A84B-E700D3AA1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6243256"/>
            <a:ext cx="2356104" cy="591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F9C50E-2C9A-4825-A4C2-D275EDA4C305}"/>
              </a:ext>
            </a:extLst>
          </p:cNvPr>
          <p:cNvCxnSpPr>
            <a:cxnSpLocks/>
          </p:cNvCxnSpPr>
          <p:nvPr userDrawn="1"/>
        </p:nvCxnSpPr>
        <p:spPr>
          <a:xfrm>
            <a:off x="0" y="6194607"/>
            <a:ext cx="12192000" cy="0"/>
          </a:xfrm>
          <a:prstGeom prst="line">
            <a:avLst/>
          </a:prstGeom>
          <a:ln w="25400">
            <a:solidFill>
              <a:srgbClr val="175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52500CA-6474-4CAA-85AD-061E5CA5F9A9}"/>
              </a:ext>
            </a:extLst>
          </p:cNvPr>
          <p:cNvSpPr txBox="1">
            <a:spLocks/>
          </p:cNvSpPr>
          <p:nvPr userDrawn="1"/>
        </p:nvSpPr>
        <p:spPr>
          <a:xfrm>
            <a:off x="609600" y="732436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17518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182159-7B4C-4CB1-AD83-82A4A856A9B7}"/>
              </a:ext>
            </a:extLst>
          </p:cNvPr>
          <p:cNvSpPr/>
          <p:nvPr userDrawn="1"/>
        </p:nvSpPr>
        <p:spPr>
          <a:xfrm>
            <a:off x="2712720" y="1101852"/>
            <a:ext cx="6766560" cy="4654296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A3642D-EF6F-408F-8851-12A09DE7FD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5" y="6338926"/>
            <a:ext cx="1116392" cy="40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8577D-5CE7-4A7E-9ADD-ADEA4F4B61E5}"/>
              </a:ext>
            </a:extLst>
          </p:cNvPr>
          <p:cNvSpPr/>
          <p:nvPr userDrawn="1"/>
        </p:nvSpPr>
        <p:spPr>
          <a:xfrm>
            <a:off x="2712720" y="1101852"/>
            <a:ext cx="6766560" cy="465429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FC72842-3C73-4324-8248-D27265380E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6243256"/>
            <a:ext cx="2356104" cy="5913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C74524-9E82-4982-AD6F-0EE9DC567F6F}"/>
              </a:ext>
            </a:extLst>
          </p:cNvPr>
          <p:cNvCxnSpPr>
            <a:cxnSpLocks/>
          </p:cNvCxnSpPr>
          <p:nvPr userDrawn="1"/>
        </p:nvCxnSpPr>
        <p:spPr>
          <a:xfrm>
            <a:off x="0" y="6194607"/>
            <a:ext cx="12192000" cy="0"/>
          </a:xfrm>
          <a:prstGeom prst="line">
            <a:avLst/>
          </a:prstGeom>
          <a:ln w="25400">
            <a:solidFill>
              <a:srgbClr val="175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61BDA8-26DC-4BA4-BBF8-E7430D282E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5" y="6338926"/>
            <a:ext cx="1116392" cy="40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1D4329-CD79-42C1-92C2-199BD06A1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641801-89A0-466A-A249-55693D57F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322" y="3838344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Changed Work Environment During COVID-19</a:t>
            </a:r>
          </a:p>
          <a:p>
            <a:r>
              <a:rPr lang="en-US" sz="5400" dirty="0"/>
              <a:t>October 29, 2020</a:t>
            </a:r>
          </a:p>
        </p:txBody>
      </p:sp>
    </p:spTree>
    <p:extLst>
      <p:ext uri="{BB962C8B-B14F-4D97-AF65-F5344CB8AC3E}">
        <p14:creationId xmlns:p14="http://schemas.microsoft.com/office/powerpoint/2010/main" val="212773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EEF0B-861F-404B-8F55-ACAD9D8C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COVID-19 in the Manufacturing Word: A Unique Perspective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DAFF7-6442-43E3-9969-287F5F81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Research Nurse for 30 years before entering Manufacturing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Saw trends before most in our industry </a:t>
            </a:r>
          </a:p>
          <a:p>
            <a:pPr marL="75438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Immediately began to purchase PPE &amp; cleaning supplies</a:t>
            </a:r>
          </a:p>
          <a:p>
            <a:pPr marL="75438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Reduced points of contact with customers</a:t>
            </a:r>
          </a:p>
          <a:p>
            <a:pPr marL="75438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Educated employees early and often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0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EEF0B-861F-404B-8F55-ACAD9D8C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Reactions to lockdown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DAFF7-6442-43E3-9969-287F5F81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AeroDynamics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 deemed an Essential Business by DOD </a:t>
            </a:r>
          </a:p>
          <a:p>
            <a:pPr marL="75438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Educating employees on meaning of being essential </a:t>
            </a:r>
          </a:p>
          <a:p>
            <a:pPr marL="75438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Rallied upper management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Supply Chain disruption </a:t>
            </a:r>
          </a:p>
          <a:p>
            <a:pPr marL="75438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Customers unpredictable production</a:t>
            </a:r>
          </a:p>
          <a:p>
            <a:pPr marL="982980" lvl="4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Commercial Aerospace slowed</a:t>
            </a:r>
          </a:p>
          <a:p>
            <a:pPr marL="982980" lvl="4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Medical devices increased</a:t>
            </a:r>
          </a:p>
          <a:p>
            <a:pPr marL="1145286" lvl="5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75181"/>
                </a:solidFill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That work was prioritized </a:t>
            </a:r>
          </a:p>
          <a:p>
            <a:pPr marL="75438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Suppliers with unpredictable deliveries </a:t>
            </a:r>
          </a:p>
          <a:p>
            <a:pPr marL="982980" lvl="4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Continuity plan for 3 months of shop supplies </a:t>
            </a:r>
          </a:p>
          <a:p>
            <a:pPr marL="982980" lvl="4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411480" lvl="3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EEF0B-861F-404B-8F55-ACAD9D8C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Customer Outreach/ State of the Union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DAFF7-6442-43E3-9969-287F5F81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Immediately reached out to our customer base </a:t>
            </a:r>
          </a:p>
          <a:p>
            <a:pPr lvl="1"/>
            <a:r>
              <a:rPr lang="en-US" dirty="0"/>
              <a:t>Specifically, the commercial aerospace heavy customers</a:t>
            </a:r>
          </a:p>
          <a:p>
            <a:pPr lvl="1"/>
            <a:r>
              <a:rPr lang="en-US" dirty="0"/>
              <a:t>Top accounts to have open, honest dialog about what to expect </a:t>
            </a:r>
          </a:p>
          <a:p>
            <a:r>
              <a:rPr lang="en-US" dirty="0"/>
              <a:t>We released a State of the Union to employees</a:t>
            </a:r>
          </a:p>
          <a:p>
            <a:pPr lvl="1"/>
            <a:r>
              <a:rPr lang="en-US" dirty="0"/>
              <a:t>Ongoing for the first several week until we found a new normal</a:t>
            </a:r>
          </a:p>
        </p:txBody>
      </p:sp>
    </p:spTree>
    <p:extLst>
      <p:ext uri="{BB962C8B-B14F-4D97-AF65-F5344CB8AC3E}">
        <p14:creationId xmlns:p14="http://schemas.microsoft.com/office/powerpoint/2010/main" val="332890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0BFB-F43A-41CA-9497-26F14FB1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Launching Revolution Scientific during a Pandemic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013B-6002-4E85-AF6B-BBF95CC3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7412"/>
            <a:ext cx="10972800" cy="4325112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Planned to launch at beginning of Q2 for a long </a:t>
            </a:r>
            <a:r>
              <a:rPr lang="en-US" sz="2200" dirty="0"/>
              <a:t>time</a:t>
            </a:r>
          </a:p>
          <a:p>
            <a:pPr lvl="1"/>
            <a:r>
              <a:rPr lang="en-US" sz="2400" dirty="0"/>
              <a:t>We were not going to delay – months of hard work, thousands of dollars of equipment could not sit</a:t>
            </a:r>
          </a:p>
          <a:p>
            <a:pPr lvl="0"/>
            <a:r>
              <a:rPr lang="en-US" sz="2600" dirty="0"/>
              <a:t>Needed to be agile to open a business during a pandemic</a:t>
            </a:r>
          </a:p>
          <a:p>
            <a:pPr lvl="1"/>
            <a:r>
              <a:rPr lang="en-US" sz="2400" dirty="0"/>
              <a:t>Pushed to have special hearing with Selectman via Zoom for business license</a:t>
            </a:r>
          </a:p>
          <a:p>
            <a:pPr lvl="0"/>
            <a:r>
              <a:rPr lang="en-US" sz="2600" dirty="0"/>
              <a:t>Trusted our customer base to support our new venture</a:t>
            </a:r>
          </a:p>
          <a:p>
            <a:pPr lvl="1"/>
            <a:r>
              <a:rPr lang="en-US" sz="2400" dirty="0"/>
              <a:t>To date: 7 cornerstone accounts, first PO cut on April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05E0-771D-4C0A-8CFE-836C7400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B5D3-1E21-40B0-B1B3-06AEEC05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to a ‘New Normal’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0FB28-DE70-44C7-BF8C-64F77266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570AC-F547-42EB-8C9C-2DC3E456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578"/>
            <a:ext cx="11059486" cy="445099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2 businesses to keep healthy </a:t>
            </a:r>
          </a:p>
          <a:p>
            <a:pPr lvl="1"/>
            <a:r>
              <a:rPr lang="en-US" sz="2400" dirty="0"/>
              <a:t>Invested in videography to give ‘virtual tours’</a:t>
            </a:r>
          </a:p>
          <a:p>
            <a:pPr lvl="1"/>
            <a:r>
              <a:rPr lang="en-US" sz="2400" dirty="0"/>
              <a:t>Strengthen existing customer relationships through transparent conversations – no sales pitches</a:t>
            </a:r>
          </a:p>
          <a:p>
            <a:pPr lvl="1"/>
            <a:r>
              <a:rPr lang="en-US" sz="2400" dirty="0" smtClean="0"/>
              <a:t>Increased net new customers who needed second sources </a:t>
            </a:r>
            <a:endParaRPr lang="en-US" sz="2400" dirty="0"/>
          </a:p>
          <a:p>
            <a:pPr lvl="2"/>
            <a:r>
              <a:rPr lang="en-US" sz="2200" dirty="0"/>
              <a:t>Nurtured those accounts to ensure repeat business</a:t>
            </a:r>
          </a:p>
          <a:p>
            <a:r>
              <a:rPr lang="en-US" sz="2600" dirty="0"/>
              <a:t>Employee engagement exercises</a:t>
            </a:r>
          </a:p>
          <a:p>
            <a:pPr lvl="1"/>
            <a:r>
              <a:rPr lang="en-US" sz="2400" dirty="0"/>
              <a:t>As an essential business, our employees came to work everyday</a:t>
            </a:r>
          </a:p>
          <a:p>
            <a:pPr lvl="1"/>
            <a:r>
              <a:rPr lang="en-US" sz="2400" dirty="0"/>
              <a:t>Constant check ins to see how they were managing at home</a:t>
            </a:r>
          </a:p>
          <a:p>
            <a:pPr lvl="2"/>
            <a:r>
              <a:rPr lang="en-US" sz="2200" dirty="0"/>
              <a:t>Flexible with time off and childcare needs</a:t>
            </a:r>
          </a:p>
          <a:p>
            <a:r>
              <a:rPr lang="en-US" sz="2600" dirty="0" smtClean="0"/>
              <a:t>Distanced Customer Service </a:t>
            </a:r>
          </a:p>
          <a:p>
            <a:pPr lvl="1"/>
            <a:r>
              <a:rPr lang="en-US" sz="2400" dirty="0" smtClean="0"/>
              <a:t>Took advantage of outdoor spaces</a:t>
            </a:r>
          </a:p>
          <a:p>
            <a:pPr lvl="1"/>
            <a:r>
              <a:rPr lang="en-US" sz="2400" dirty="0" smtClean="0"/>
              <a:t>Switched </a:t>
            </a:r>
            <a:r>
              <a:rPr lang="en-US" sz="2400" dirty="0"/>
              <a:t>from high-tech customer sign offs to paper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14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329-CD79-42C1-92C2-199BD06A1D5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0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336699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934</TotalTime>
  <Words>336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DaunPenh</vt:lpstr>
      <vt:lpstr>Georgia</vt:lpstr>
      <vt:lpstr>Montserrat</vt:lpstr>
      <vt:lpstr>Trebuchet MS</vt:lpstr>
      <vt:lpstr>Montserrat SemiBold</vt:lpstr>
      <vt:lpstr>Calibri</vt:lpstr>
      <vt:lpstr>Wingdings</vt:lpstr>
      <vt:lpstr>Wingdings 2</vt:lpstr>
      <vt:lpstr>Urban</vt:lpstr>
      <vt:lpstr>PowerPoint Presentation</vt:lpstr>
      <vt:lpstr>PowerPoint Presentation</vt:lpstr>
      <vt:lpstr>COVID-19 in the Manufacturing Word: A Unique Perspective </vt:lpstr>
      <vt:lpstr>Initial Reactions to lockdown</vt:lpstr>
      <vt:lpstr>Customer Outreach/ State of the Union </vt:lpstr>
      <vt:lpstr>Launching Revolution Scientific during a Pandemic </vt:lpstr>
      <vt:lpstr>Adapting to a ‘New Normal’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Emerson Bilodeau</dc:creator>
  <cp:lastModifiedBy>Jillian Duddy</cp:lastModifiedBy>
  <cp:revision>65</cp:revision>
  <dcterms:created xsi:type="dcterms:W3CDTF">2018-10-01T14:02:16Z</dcterms:created>
  <dcterms:modified xsi:type="dcterms:W3CDTF">2020-11-02T18:23:47Z</dcterms:modified>
</cp:coreProperties>
</file>