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315" r:id="rId5"/>
    <p:sldId id="266" r:id="rId6"/>
    <p:sldId id="309" r:id="rId7"/>
    <p:sldId id="310" r:id="rId8"/>
    <p:sldId id="311" r:id="rId9"/>
    <p:sldId id="312" r:id="rId10"/>
    <p:sldId id="314" r:id="rId11"/>
    <p:sldId id="313" r:id="rId12"/>
    <p:sldId id="31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66" d="100"/>
          <a:sy n="66" d="100"/>
        </p:scale>
        <p:origin x="6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D55EC2-29F1-431C-9DF0-6E74F21E8D9E}" type="doc">
      <dgm:prSet loTypeId="urn:microsoft.com/office/officeart/2016/7/layout/ChevronBlockProcess" loCatId="process" qsTypeId="urn:microsoft.com/office/officeart/2005/8/quickstyle/simple1" qsCatId="simple" csTypeId="urn:microsoft.com/office/officeart/2005/8/colors/colorful5" csCatId="colorful" phldr="1"/>
      <dgm:spPr/>
      <dgm:t>
        <a:bodyPr/>
        <a:lstStyle/>
        <a:p>
          <a:endParaRPr lang="en-US"/>
        </a:p>
      </dgm:t>
    </dgm:pt>
    <dgm:pt modelId="{263B53BC-7FB6-4B0D-A85C-E14CC9686C4F}">
      <dgm:prSet/>
      <dgm:spPr/>
      <dgm:t>
        <a:bodyPr/>
        <a:lstStyle/>
        <a:p>
          <a:r>
            <a:rPr lang="en-US"/>
            <a:t>Educate</a:t>
          </a:r>
        </a:p>
      </dgm:t>
    </dgm:pt>
    <dgm:pt modelId="{0F31CD65-8908-45F7-84CD-4476B61D1F49}" type="parTrans" cxnId="{DA4B3F19-B45B-4800-B040-ADDE01E5227B}">
      <dgm:prSet/>
      <dgm:spPr/>
      <dgm:t>
        <a:bodyPr/>
        <a:lstStyle/>
        <a:p>
          <a:endParaRPr lang="en-US"/>
        </a:p>
      </dgm:t>
    </dgm:pt>
    <dgm:pt modelId="{736FDA4F-C0DD-42E0-8EFB-D061350C7613}" type="sibTrans" cxnId="{DA4B3F19-B45B-4800-B040-ADDE01E5227B}">
      <dgm:prSet/>
      <dgm:spPr/>
      <dgm:t>
        <a:bodyPr/>
        <a:lstStyle/>
        <a:p>
          <a:endParaRPr lang="en-US"/>
        </a:p>
      </dgm:t>
    </dgm:pt>
    <dgm:pt modelId="{4E01B08D-8329-4441-B90D-54E8E025038E}">
      <dgm:prSet/>
      <dgm:spPr/>
      <dgm:t>
        <a:bodyPr/>
        <a:lstStyle/>
        <a:p>
          <a:r>
            <a:rPr lang="en-US"/>
            <a:t>Educate ourselves in CDC guidelines and State of NH guidelines for safety and allowable operations</a:t>
          </a:r>
        </a:p>
      </dgm:t>
    </dgm:pt>
    <dgm:pt modelId="{304379A5-74B3-47AF-BEF9-6D0D850E1728}" type="parTrans" cxnId="{1324FF85-A990-4E6A-891F-341DD8CF73D9}">
      <dgm:prSet/>
      <dgm:spPr/>
      <dgm:t>
        <a:bodyPr/>
        <a:lstStyle/>
        <a:p>
          <a:endParaRPr lang="en-US"/>
        </a:p>
      </dgm:t>
    </dgm:pt>
    <dgm:pt modelId="{35A9AD21-6281-4BA4-B0B7-7CEF1FFAD804}" type="sibTrans" cxnId="{1324FF85-A990-4E6A-891F-341DD8CF73D9}">
      <dgm:prSet/>
      <dgm:spPr/>
      <dgm:t>
        <a:bodyPr/>
        <a:lstStyle/>
        <a:p>
          <a:endParaRPr lang="en-US"/>
        </a:p>
      </dgm:t>
    </dgm:pt>
    <dgm:pt modelId="{1286A484-0241-4A16-8DE3-B8F9F00B97DC}">
      <dgm:prSet/>
      <dgm:spPr/>
      <dgm:t>
        <a:bodyPr/>
        <a:lstStyle/>
        <a:p>
          <a:r>
            <a:rPr lang="en-US"/>
            <a:t>Determine and enact</a:t>
          </a:r>
        </a:p>
      </dgm:t>
    </dgm:pt>
    <dgm:pt modelId="{891A1C3F-4EA6-4EA5-A679-0B5BA04661CB}" type="parTrans" cxnId="{0EA23E11-60E6-403F-B5D1-489647ABC63B}">
      <dgm:prSet/>
      <dgm:spPr/>
      <dgm:t>
        <a:bodyPr/>
        <a:lstStyle/>
        <a:p>
          <a:endParaRPr lang="en-US"/>
        </a:p>
      </dgm:t>
    </dgm:pt>
    <dgm:pt modelId="{1D5A5327-7C71-4D78-A3F4-9E527000C93A}" type="sibTrans" cxnId="{0EA23E11-60E6-403F-B5D1-489647ABC63B}">
      <dgm:prSet/>
      <dgm:spPr/>
      <dgm:t>
        <a:bodyPr/>
        <a:lstStyle/>
        <a:p>
          <a:endParaRPr lang="en-US"/>
        </a:p>
      </dgm:t>
    </dgm:pt>
    <dgm:pt modelId="{C88E05F2-3833-4A1C-9974-424B53900FA8}">
      <dgm:prSet/>
      <dgm:spPr/>
      <dgm:t>
        <a:bodyPr/>
        <a:lstStyle/>
        <a:p>
          <a:r>
            <a:rPr lang="en-US" dirty="0"/>
            <a:t>Determine and enact appropriate facility health and safety guidelines, extra cleaning regimen, acquisition of PPE for personnel that would remain on site, daily health monitoring questions and temperature required prior to entering the facility</a:t>
          </a:r>
        </a:p>
      </dgm:t>
    </dgm:pt>
    <dgm:pt modelId="{C733D3CA-48C9-4480-B2CA-E421AD92FD1D}" type="parTrans" cxnId="{F493C69A-9D00-497F-B2CD-2BBA5267740F}">
      <dgm:prSet/>
      <dgm:spPr/>
      <dgm:t>
        <a:bodyPr/>
        <a:lstStyle/>
        <a:p>
          <a:endParaRPr lang="en-US"/>
        </a:p>
      </dgm:t>
    </dgm:pt>
    <dgm:pt modelId="{7E758D5D-DF2F-4714-B257-A38C05894A0F}" type="sibTrans" cxnId="{F493C69A-9D00-497F-B2CD-2BBA5267740F}">
      <dgm:prSet/>
      <dgm:spPr/>
      <dgm:t>
        <a:bodyPr/>
        <a:lstStyle/>
        <a:p>
          <a:endParaRPr lang="en-US"/>
        </a:p>
      </dgm:t>
    </dgm:pt>
    <dgm:pt modelId="{A282D1E4-D4FB-40D7-98D3-D2AC0E8BA3C5}">
      <dgm:prSet/>
      <dgm:spPr/>
      <dgm:t>
        <a:bodyPr/>
        <a:lstStyle/>
        <a:p>
          <a:r>
            <a:rPr lang="en-US"/>
            <a:t>Establish</a:t>
          </a:r>
        </a:p>
      </dgm:t>
    </dgm:pt>
    <dgm:pt modelId="{A1C1D3BF-3C0E-4315-A67E-6AC69580C74C}" type="parTrans" cxnId="{B5A564FA-E6AD-4011-90DF-EDF410C10B2B}">
      <dgm:prSet/>
      <dgm:spPr/>
      <dgm:t>
        <a:bodyPr/>
        <a:lstStyle/>
        <a:p>
          <a:endParaRPr lang="en-US"/>
        </a:p>
      </dgm:t>
    </dgm:pt>
    <dgm:pt modelId="{32BD3B1C-62F1-4D96-A22D-3C974178B8CA}" type="sibTrans" cxnId="{B5A564FA-E6AD-4011-90DF-EDF410C10B2B}">
      <dgm:prSet/>
      <dgm:spPr/>
      <dgm:t>
        <a:bodyPr/>
        <a:lstStyle/>
        <a:p>
          <a:endParaRPr lang="en-US"/>
        </a:p>
      </dgm:t>
    </dgm:pt>
    <dgm:pt modelId="{ADEEE33F-CAF6-4E8D-9E2C-1017557CE6E3}">
      <dgm:prSet/>
      <dgm:spPr/>
      <dgm:t>
        <a:bodyPr/>
        <a:lstStyle/>
        <a:p>
          <a:r>
            <a:rPr lang="en-US"/>
            <a:t>Establish Visitor and Travel Policies – No Visitors, No Company travel</a:t>
          </a:r>
        </a:p>
      </dgm:t>
    </dgm:pt>
    <dgm:pt modelId="{3E4C0CFC-93DC-4ACE-A4DB-E72575F997A5}" type="parTrans" cxnId="{0A6BF652-9527-4B4F-9BB0-6996A0287E3F}">
      <dgm:prSet/>
      <dgm:spPr/>
      <dgm:t>
        <a:bodyPr/>
        <a:lstStyle/>
        <a:p>
          <a:endParaRPr lang="en-US"/>
        </a:p>
      </dgm:t>
    </dgm:pt>
    <dgm:pt modelId="{892C8528-4A72-4542-8EA2-57D5B462E6DC}" type="sibTrans" cxnId="{0A6BF652-9527-4B4F-9BB0-6996A0287E3F}">
      <dgm:prSet/>
      <dgm:spPr/>
      <dgm:t>
        <a:bodyPr/>
        <a:lstStyle/>
        <a:p>
          <a:endParaRPr lang="en-US"/>
        </a:p>
      </dgm:t>
    </dgm:pt>
    <dgm:pt modelId="{3AA886B4-ED08-4655-87C9-563E18BFEAD1}" type="pres">
      <dgm:prSet presAssocID="{F0D55EC2-29F1-431C-9DF0-6E74F21E8D9E}" presName="Name0" presStyleCnt="0">
        <dgm:presLayoutVars>
          <dgm:dir/>
          <dgm:animLvl val="lvl"/>
          <dgm:resizeHandles val="exact"/>
        </dgm:presLayoutVars>
      </dgm:prSet>
      <dgm:spPr/>
      <dgm:t>
        <a:bodyPr/>
        <a:lstStyle/>
        <a:p>
          <a:endParaRPr lang="en-US"/>
        </a:p>
      </dgm:t>
    </dgm:pt>
    <dgm:pt modelId="{FD4ACF47-8D87-4F16-833B-C97B415198DE}" type="pres">
      <dgm:prSet presAssocID="{263B53BC-7FB6-4B0D-A85C-E14CC9686C4F}" presName="composite" presStyleCnt="0"/>
      <dgm:spPr/>
    </dgm:pt>
    <dgm:pt modelId="{35A2105B-1E50-4AA8-9D4E-4BD8388FF42C}" type="pres">
      <dgm:prSet presAssocID="{263B53BC-7FB6-4B0D-A85C-E14CC9686C4F}" presName="parTx" presStyleLbl="alignNode1" presStyleIdx="0" presStyleCnt="3">
        <dgm:presLayoutVars>
          <dgm:chMax val="0"/>
          <dgm:chPref val="0"/>
        </dgm:presLayoutVars>
      </dgm:prSet>
      <dgm:spPr/>
      <dgm:t>
        <a:bodyPr/>
        <a:lstStyle/>
        <a:p>
          <a:endParaRPr lang="en-US"/>
        </a:p>
      </dgm:t>
    </dgm:pt>
    <dgm:pt modelId="{D3AB5CD6-230A-4094-AD99-0DF75BD98916}" type="pres">
      <dgm:prSet presAssocID="{263B53BC-7FB6-4B0D-A85C-E14CC9686C4F}" presName="desTx" presStyleLbl="alignAccFollowNode1" presStyleIdx="0" presStyleCnt="3">
        <dgm:presLayoutVars/>
      </dgm:prSet>
      <dgm:spPr/>
      <dgm:t>
        <a:bodyPr/>
        <a:lstStyle/>
        <a:p>
          <a:endParaRPr lang="en-US"/>
        </a:p>
      </dgm:t>
    </dgm:pt>
    <dgm:pt modelId="{A846A1AF-57BF-43BF-8BF1-12B309A9D238}" type="pres">
      <dgm:prSet presAssocID="{736FDA4F-C0DD-42E0-8EFB-D061350C7613}" presName="space" presStyleCnt="0"/>
      <dgm:spPr/>
    </dgm:pt>
    <dgm:pt modelId="{E7C0381F-395D-46B7-B66D-31378BC4D6BA}" type="pres">
      <dgm:prSet presAssocID="{1286A484-0241-4A16-8DE3-B8F9F00B97DC}" presName="composite" presStyleCnt="0"/>
      <dgm:spPr/>
    </dgm:pt>
    <dgm:pt modelId="{A3369C11-5700-438D-887D-52DA0D3174D3}" type="pres">
      <dgm:prSet presAssocID="{1286A484-0241-4A16-8DE3-B8F9F00B97DC}" presName="parTx" presStyleLbl="alignNode1" presStyleIdx="1" presStyleCnt="3">
        <dgm:presLayoutVars>
          <dgm:chMax val="0"/>
          <dgm:chPref val="0"/>
        </dgm:presLayoutVars>
      </dgm:prSet>
      <dgm:spPr/>
      <dgm:t>
        <a:bodyPr/>
        <a:lstStyle/>
        <a:p>
          <a:endParaRPr lang="en-US"/>
        </a:p>
      </dgm:t>
    </dgm:pt>
    <dgm:pt modelId="{D91D58C2-26B5-43C2-9B81-9FC6229208D2}" type="pres">
      <dgm:prSet presAssocID="{1286A484-0241-4A16-8DE3-B8F9F00B97DC}" presName="desTx" presStyleLbl="alignAccFollowNode1" presStyleIdx="1" presStyleCnt="3">
        <dgm:presLayoutVars/>
      </dgm:prSet>
      <dgm:spPr/>
      <dgm:t>
        <a:bodyPr/>
        <a:lstStyle/>
        <a:p>
          <a:endParaRPr lang="en-US"/>
        </a:p>
      </dgm:t>
    </dgm:pt>
    <dgm:pt modelId="{AB4F8242-9738-4CD0-8FA2-31196B6FEC09}" type="pres">
      <dgm:prSet presAssocID="{1D5A5327-7C71-4D78-A3F4-9E527000C93A}" presName="space" presStyleCnt="0"/>
      <dgm:spPr/>
    </dgm:pt>
    <dgm:pt modelId="{7F2C5A07-AD7E-4D5B-8FC5-C631780DB2AF}" type="pres">
      <dgm:prSet presAssocID="{A282D1E4-D4FB-40D7-98D3-D2AC0E8BA3C5}" presName="composite" presStyleCnt="0"/>
      <dgm:spPr/>
    </dgm:pt>
    <dgm:pt modelId="{B0DC805E-E7EB-4D98-B79A-346957B1C68F}" type="pres">
      <dgm:prSet presAssocID="{A282D1E4-D4FB-40D7-98D3-D2AC0E8BA3C5}" presName="parTx" presStyleLbl="alignNode1" presStyleIdx="2" presStyleCnt="3">
        <dgm:presLayoutVars>
          <dgm:chMax val="0"/>
          <dgm:chPref val="0"/>
        </dgm:presLayoutVars>
      </dgm:prSet>
      <dgm:spPr/>
      <dgm:t>
        <a:bodyPr/>
        <a:lstStyle/>
        <a:p>
          <a:endParaRPr lang="en-US"/>
        </a:p>
      </dgm:t>
    </dgm:pt>
    <dgm:pt modelId="{9D8B843A-2634-401A-8DE2-60BE8C7C8AB0}" type="pres">
      <dgm:prSet presAssocID="{A282D1E4-D4FB-40D7-98D3-D2AC0E8BA3C5}" presName="desTx" presStyleLbl="alignAccFollowNode1" presStyleIdx="2" presStyleCnt="3">
        <dgm:presLayoutVars/>
      </dgm:prSet>
      <dgm:spPr/>
      <dgm:t>
        <a:bodyPr/>
        <a:lstStyle/>
        <a:p>
          <a:endParaRPr lang="en-US"/>
        </a:p>
      </dgm:t>
    </dgm:pt>
  </dgm:ptLst>
  <dgm:cxnLst>
    <dgm:cxn modelId="{1324FF85-A990-4E6A-891F-341DD8CF73D9}" srcId="{263B53BC-7FB6-4B0D-A85C-E14CC9686C4F}" destId="{4E01B08D-8329-4441-B90D-54E8E025038E}" srcOrd="0" destOrd="0" parTransId="{304379A5-74B3-47AF-BEF9-6D0D850E1728}" sibTransId="{35A9AD21-6281-4BA4-B0B7-7CEF1FFAD804}"/>
    <dgm:cxn modelId="{DA4B3F19-B45B-4800-B040-ADDE01E5227B}" srcId="{F0D55EC2-29F1-431C-9DF0-6E74F21E8D9E}" destId="{263B53BC-7FB6-4B0D-A85C-E14CC9686C4F}" srcOrd="0" destOrd="0" parTransId="{0F31CD65-8908-45F7-84CD-4476B61D1F49}" sibTransId="{736FDA4F-C0DD-42E0-8EFB-D061350C7613}"/>
    <dgm:cxn modelId="{EEBE3304-0D1D-419D-860F-E71AE8A86D05}" type="presOf" srcId="{F0D55EC2-29F1-431C-9DF0-6E74F21E8D9E}" destId="{3AA886B4-ED08-4655-87C9-563E18BFEAD1}" srcOrd="0" destOrd="0" presId="urn:microsoft.com/office/officeart/2016/7/layout/ChevronBlockProcess"/>
    <dgm:cxn modelId="{3CA87ABC-453B-47BC-8532-C17B7972C224}" type="presOf" srcId="{A282D1E4-D4FB-40D7-98D3-D2AC0E8BA3C5}" destId="{B0DC805E-E7EB-4D98-B79A-346957B1C68F}" srcOrd="0" destOrd="0" presId="urn:microsoft.com/office/officeart/2016/7/layout/ChevronBlockProcess"/>
    <dgm:cxn modelId="{07F0EBDB-D1A6-40CB-A91A-7BEBA29D807F}" type="presOf" srcId="{4E01B08D-8329-4441-B90D-54E8E025038E}" destId="{D3AB5CD6-230A-4094-AD99-0DF75BD98916}" srcOrd="0" destOrd="0" presId="urn:microsoft.com/office/officeart/2016/7/layout/ChevronBlockProcess"/>
    <dgm:cxn modelId="{80DD01A2-3B98-4F4F-AE0E-F286EB773E72}" type="presOf" srcId="{ADEEE33F-CAF6-4E8D-9E2C-1017557CE6E3}" destId="{9D8B843A-2634-401A-8DE2-60BE8C7C8AB0}" srcOrd="0" destOrd="0" presId="urn:microsoft.com/office/officeart/2016/7/layout/ChevronBlockProcess"/>
    <dgm:cxn modelId="{0A6BF652-9527-4B4F-9BB0-6996A0287E3F}" srcId="{A282D1E4-D4FB-40D7-98D3-D2AC0E8BA3C5}" destId="{ADEEE33F-CAF6-4E8D-9E2C-1017557CE6E3}" srcOrd="0" destOrd="0" parTransId="{3E4C0CFC-93DC-4ACE-A4DB-E72575F997A5}" sibTransId="{892C8528-4A72-4542-8EA2-57D5B462E6DC}"/>
    <dgm:cxn modelId="{F493C69A-9D00-497F-B2CD-2BBA5267740F}" srcId="{1286A484-0241-4A16-8DE3-B8F9F00B97DC}" destId="{C88E05F2-3833-4A1C-9974-424B53900FA8}" srcOrd="0" destOrd="0" parTransId="{C733D3CA-48C9-4480-B2CA-E421AD92FD1D}" sibTransId="{7E758D5D-DF2F-4714-B257-A38C05894A0F}"/>
    <dgm:cxn modelId="{176012AB-751A-4E26-A019-80FC23D15942}" type="presOf" srcId="{263B53BC-7FB6-4B0D-A85C-E14CC9686C4F}" destId="{35A2105B-1E50-4AA8-9D4E-4BD8388FF42C}" srcOrd="0" destOrd="0" presId="urn:microsoft.com/office/officeart/2016/7/layout/ChevronBlockProcess"/>
    <dgm:cxn modelId="{B5A564FA-E6AD-4011-90DF-EDF410C10B2B}" srcId="{F0D55EC2-29F1-431C-9DF0-6E74F21E8D9E}" destId="{A282D1E4-D4FB-40D7-98D3-D2AC0E8BA3C5}" srcOrd="2" destOrd="0" parTransId="{A1C1D3BF-3C0E-4315-A67E-6AC69580C74C}" sibTransId="{32BD3B1C-62F1-4D96-A22D-3C974178B8CA}"/>
    <dgm:cxn modelId="{387A8280-2407-4300-9135-226FE6DB8E9D}" type="presOf" srcId="{C88E05F2-3833-4A1C-9974-424B53900FA8}" destId="{D91D58C2-26B5-43C2-9B81-9FC6229208D2}" srcOrd="0" destOrd="0" presId="urn:microsoft.com/office/officeart/2016/7/layout/ChevronBlockProcess"/>
    <dgm:cxn modelId="{91F9F837-50ED-4C11-9A25-7991ECC2A464}" type="presOf" srcId="{1286A484-0241-4A16-8DE3-B8F9F00B97DC}" destId="{A3369C11-5700-438D-887D-52DA0D3174D3}" srcOrd="0" destOrd="0" presId="urn:microsoft.com/office/officeart/2016/7/layout/ChevronBlockProcess"/>
    <dgm:cxn modelId="{0EA23E11-60E6-403F-B5D1-489647ABC63B}" srcId="{F0D55EC2-29F1-431C-9DF0-6E74F21E8D9E}" destId="{1286A484-0241-4A16-8DE3-B8F9F00B97DC}" srcOrd="1" destOrd="0" parTransId="{891A1C3F-4EA6-4EA5-A679-0B5BA04661CB}" sibTransId="{1D5A5327-7C71-4D78-A3F4-9E527000C93A}"/>
    <dgm:cxn modelId="{F2E8ACC4-FD82-40D0-A073-8DAD5565407F}" type="presParOf" srcId="{3AA886B4-ED08-4655-87C9-563E18BFEAD1}" destId="{FD4ACF47-8D87-4F16-833B-C97B415198DE}" srcOrd="0" destOrd="0" presId="urn:microsoft.com/office/officeart/2016/7/layout/ChevronBlockProcess"/>
    <dgm:cxn modelId="{DF113F88-D600-4310-B332-2B6C32C311EB}" type="presParOf" srcId="{FD4ACF47-8D87-4F16-833B-C97B415198DE}" destId="{35A2105B-1E50-4AA8-9D4E-4BD8388FF42C}" srcOrd="0" destOrd="0" presId="urn:microsoft.com/office/officeart/2016/7/layout/ChevronBlockProcess"/>
    <dgm:cxn modelId="{84A98CB4-A69E-4E44-AD67-66D181C97150}" type="presParOf" srcId="{FD4ACF47-8D87-4F16-833B-C97B415198DE}" destId="{D3AB5CD6-230A-4094-AD99-0DF75BD98916}" srcOrd="1" destOrd="0" presId="urn:microsoft.com/office/officeart/2016/7/layout/ChevronBlockProcess"/>
    <dgm:cxn modelId="{88695D3D-8CEF-4F5F-A4E7-1A12EC82F49A}" type="presParOf" srcId="{3AA886B4-ED08-4655-87C9-563E18BFEAD1}" destId="{A846A1AF-57BF-43BF-8BF1-12B309A9D238}" srcOrd="1" destOrd="0" presId="urn:microsoft.com/office/officeart/2016/7/layout/ChevronBlockProcess"/>
    <dgm:cxn modelId="{AECA1FFE-F527-46AF-8C4F-F368849932C8}" type="presParOf" srcId="{3AA886B4-ED08-4655-87C9-563E18BFEAD1}" destId="{E7C0381F-395D-46B7-B66D-31378BC4D6BA}" srcOrd="2" destOrd="0" presId="urn:microsoft.com/office/officeart/2016/7/layout/ChevronBlockProcess"/>
    <dgm:cxn modelId="{7F5E6C27-EEE8-4F4F-8DF7-A8EE40E677BB}" type="presParOf" srcId="{E7C0381F-395D-46B7-B66D-31378BC4D6BA}" destId="{A3369C11-5700-438D-887D-52DA0D3174D3}" srcOrd="0" destOrd="0" presId="urn:microsoft.com/office/officeart/2016/7/layout/ChevronBlockProcess"/>
    <dgm:cxn modelId="{5A9E530F-E3DC-46AC-B71F-264BE33E06C1}" type="presParOf" srcId="{E7C0381F-395D-46B7-B66D-31378BC4D6BA}" destId="{D91D58C2-26B5-43C2-9B81-9FC6229208D2}" srcOrd="1" destOrd="0" presId="urn:microsoft.com/office/officeart/2016/7/layout/ChevronBlockProcess"/>
    <dgm:cxn modelId="{F9E925F5-7E97-4A58-863F-88C049D3C9EC}" type="presParOf" srcId="{3AA886B4-ED08-4655-87C9-563E18BFEAD1}" destId="{AB4F8242-9738-4CD0-8FA2-31196B6FEC09}" srcOrd="3" destOrd="0" presId="urn:microsoft.com/office/officeart/2016/7/layout/ChevronBlockProcess"/>
    <dgm:cxn modelId="{0E722928-1524-4B60-9EA8-147477750760}" type="presParOf" srcId="{3AA886B4-ED08-4655-87C9-563E18BFEAD1}" destId="{7F2C5A07-AD7E-4D5B-8FC5-C631780DB2AF}" srcOrd="4" destOrd="0" presId="urn:microsoft.com/office/officeart/2016/7/layout/ChevronBlockProcess"/>
    <dgm:cxn modelId="{36DC1A4E-DD02-42C7-8EA4-A8E535BD29E8}" type="presParOf" srcId="{7F2C5A07-AD7E-4D5B-8FC5-C631780DB2AF}" destId="{B0DC805E-E7EB-4D98-B79A-346957B1C68F}" srcOrd="0" destOrd="0" presId="urn:microsoft.com/office/officeart/2016/7/layout/ChevronBlockProcess"/>
    <dgm:cxn modelId="{0E7B74DD-EF35-4416-A1F3-14D61DCDBAB8}" type="presParOf" srcId="{7F2C5A07-AD7E-4D5B-8FC5-C631780DB2AF}" destId="{9D8B843A-2634-401A-8DE2-60BE8C7C8AB0}"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9A93E0-6F28-478B-BEC8-499D3DDE82C2}"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F03090AD-44B1-4E64-B12D-33CE7D4B1397}">
      <dgm:prSet/>
      <dgm:spPr/>
      <dgm:t>
        <a:bodyPr/>
        <a:lstStyle/>
        <a:p>
          <a:r>
            <a:rPr lang="en-US" dirty="0"/>
            <a:t>Identify those personnel who were able to work remotely and equip those who did not already have proper computer equipment – to support business systems and Jewell cybersecurity requirements</a:t>
          </a:r>
        </a:p>
      </dgm:t>
    </dgm:pt>
    <dgm:pt modelId="{10116381-EB81-48F3-A1D3-34144A45D538}" type="parTrans" cxnId="{021414E0-4FAF-4A5C-9D35-B0510D2C86B2}">
      <dgm:prSet/>
      <dgm:spPr/>
      <dgm:t>
        <a:bodyPr/>
        <a:lstStyle/>
        <a:p>
          <a:endParaRPr lang="en-US"/>
        </a:p>
      </dgm:t>
    </dgm:pt>
    <dgm:pt modelId="{EEBDD18C-7176-41B7-9944-50AFB021FED4}" type="sibTrans" cxnId="{021414E0-4FAF-4A5C-9D35-B0510D2C86B2}">
      <dgm:prSet/>
      <dgm:spPr/>
      <dgm:t>
        <a:bodyPr/>
        <a:lstStyle/>
        <a:p>
          <a:endParaRPr lang="en-US"/>
        </a:p>
      </dgm:t>
    </dgm:pt>
    <dgm:pt modelId="{73191807-7CD4-47A5-BE00-5BA53DFB601A}">
      <dgm:prSet/>
      <dgm:spPr/>
      <dgm:t>
        <a:bodyPr/>
        <a:lstStyle/>
        <a:p>
          <a:r>
            <a:rPr lang="en-US"/>
            <a:t>-	Front Office staff</a:t>
          </a:r>
        </a:p>
      </dgm:t>
    </dgm:pt>
    <dgm:pt modelId="{69218B69-9C6D-4D51-B597-18CCFA733DA8}" type="parTrans" cxnId="{142710FD-89BB-48DB-8139-F88EF1BDFF21}">
      <dgm:prSet/>
      <dgm:spPr/>
      <dgm:t>
        <a:bodyPr/>
        <a:lstStyle/>
        <a:p>
          <a:endParaRPr lang="en-US"/>
        </a:p>
      </dgm:t>
    </dgm:pt>
    <dgm:pt modelId="{FA2FD0E9-9727-4234-A9D6-480F34E230E6}" type="sibTrans" cxnId="{142710FD-89BB-48DB-8139-F88EF1BDFF21}">
      <dgm:prSet/>
      <dgm:spPr/>
      <dgm:t>
        <a:bodyPr/>
        <a:lstStyle/>
        <a:p>
          <a:endParaRPr lang="en-US"/>
        </a:p>
      </dgm:t>
    </dgm:pt>
    <dgm:pt modelId="{BD70BE9B-62DC-43DC-A48D-EDD45770120F}">
      <dgm:prSet/>
      <dgm:spPr/>
      <dgm:t>
        <a:bodyPr/>
        <a:lstStyle/>
        <a:p>
          <a:r>
            <a:rPr lang="en-US"/>
            <a:t>-	All Sales &amp; Marketing staff</a:t>
          </a:r>
        </a:p>
      </dgm:t>
    </dgm:pt>
    <dgm:pt modelId="{5714C4C1-33D1-49F6-8DA0-B0EBE56E966F}" type="parTrans" cxnId="{63209D5E-BC30-40E0-944B-B88567FA2691}">
      <dgm:prSet/>
      <dgm:spPr/>
      <dgm:t>
        <a:bodyPr/>
        <a:lstStyle/>
        <a:p>
          <a:endParaRPr lang="en-US"/>
        </a:p>
      </dgm:t>
    </dgm:pt>
    <dgm:pt modelId="{705E2E03-56B8-45B5-BD20-E42009731CC7}" type="sibTrans" cxnId="{63209D5E-BC30-40E0-944B-B88567FA2691}">
      <dgm:prSet/>
      <dgm:spPr/>
      <dgm:t>
        <a:bodyPr/>
        <a:lstStyle/>
        <a:p>
          <a:endParaRPr lang="en-US"/>
        </a:p>
      </dgm:t>
    </dgm:pt>
    <dgm:pt modelId="{4C7967AA-787F-4A36-A289-B69F813E78D4}">
      <dgm:prSet/>
      <dgm:spPr/>
      <dgm:t>
        <a:bodyPr/>
        <a:lstStyle/>
        <a:p>
          <a:r>
            <a:rPr lang="en-US"/>
            <a:t>-	Design Engineering staff worked fully remote for the first month, then transitioned to every other day remote until September</a:t>
          </a:r>
        </a:p>
      </dgm:t>
    </dgm:pt>
    <dgm:pt modelId="{AF324B67-A784-4B4F-9597-8D3FFCF395AC}" type="parTrans" cxnId="{B1AB134E-9624-46B2-BF55-2A2271F2F5E2}">
      <dgm:prSet/>
      <dgm:spPr/>
      <dgm:t>
        <a:bodyPr/>
        <a:lstStyle/>
        <a:p>
          <a:endParaRPr lang="en-US"/>
        </a:p>
      </dgm:t>
    </dgm:pt>
    <dgm:pt modelId="{DA533EE7-4C33-408A-AB08-B7B86084A987}" type="sibTrans" cxnId="{B1AB134E-9624-46B2-BF55-2A2271F2F5E2}">
      <dgm:prSet/>
      <dgm:spPr/>
      <dgm:t>
        <a:bodyPr/>
        <a:lstStyle/>
        <a:p>
          <a:endParaRPr lang="en-US"/>
        </a:p>
      </dgm:t>
    </dgm:pt>
    <dgm:pt modelId="{DC7A16EB-9AE2-4D4D-88FA-FA9432597D3F}">
      <dgm:prSet/>
      <dgm:spPr/>
      <dgm:t>
        <a:bodyPr/>
        <a:lstStyle/>
        <a:p>
          <a:r>
            <a:rPr lang="en-US" dirty="0"/>
            <a:t>-	Supply Chain staff have alternated every other day in the office</a:t>
          </a:r>
        </a:p>
      </dgm:t>
    </dgm:pt>
    <dgm:pt modelId="{B7F491E3-DC59-4D9F-B5C5-01DAEA0E74D1}" type="parTrans" cxnId="{C0831E07-7B6D-4776-8940-FC46BABBC67C}">
      <dgm:prSet/>
      <dgm:spPr/>
      <dgm:t>
        <a:bodyPr/>
        <a:lstStyle/>
        <a:p>
          <a:endParaRPr lang="en-US"/>
        </a:p>
      </dgm:t>
    </dgm:pt>
    <dgm:pt modelId="{6BFEA53D-9E4D-4BBB-B385-E6F70E9CD5CB}" type="sibTrans" cxnId="{C0831E07-7B6D-4776-8940-FC46BABBC67C}">
      <dgm:prSet/>
      <dgm:spPr/>
      <dgm:t>
        <a:bodyPr/>
        <a:lstStyle/>
        <a:p>
          <a:endParaRPr lang="en-US"/>
        </a:p>
      </dgm:t>
    </dgm:pt>
    <dgm:pt modelId="{12DFE93E-6AC0-44F2-90BB-26FA31D7D943}" type="pres">
      <dgm:prSet presAssocID="{4F9A93E0-6F28-478B-BEC8-499D3DDE82C2}" presName="outerComposite" presStyleCnt="0">
        <dgm:presLayoutVars>
          <dgm:chMax val="5"/>
          <dgm:dir/>
          <dgm:resizeHandles val="exact"/>
        </dgm:presLayoutVars>
      </dgm:prSet>
      <dgm:spPr/>
      <dgm:t>
        <a:bodyPr/>
        <a:lstStyle/>
        <a:p>
          <a:endParaRPr lang="en-US"/>
        </a:p>
      </dgm:t>
    </dgm:pt>
    <dgm:pt modelId="{3EB8D525-6E47-4105-A6AE-86DA6E780E49}" type="pres">
      <dgm:prSet presAssocID="{4F9A93E0-6F28-478B-BEC8-499D3DDE82C2}" presName="dummyMaxCanvas" presStyleCnt="0">
        <dgm:presLayoutVars/>
      </dgm:prSet>
      <dgm:spPr/>
    </dgm:pt>
    <dgm:pt modelId="{BDFDD47D-BF4F-43B6-8B85-F9BB2EB7061F}" type="pres">
      <dgm:prSet presAssocID="{4F9A93E0-6F28-478B-BEC8-499D3DDE82C2}" presName="FiveNodes_1" presStyleLbl="node1" presStyleIdx="0" presStyleCnt="5">
        <dgm:presLayoutVars>
          <dgm:bulletEnabled val="1"/>
        </dgm:presLayoutVars>
      </dgm:prSet>
      <dgm:spPr/>
      <dgm:t>
        <a:bodyPr/>
        <a:lstStyle/>
        <a:p>
          <a:endParaRPr lang="en-US"/>
        </a:p>
      </dgm:t>
    </dgm:pt>
    <dgm:pt modelId="{99954222-FDF6-4E85-ACF4-53B57E4ECDC4}" type="pres">
      <dgm:prSet presAssocID="{4F9A93E0-6F28-478B-BEC8-499D3DDE82C2}" presName="FiveNodes_2" presStyleLbl="node1" presStyleIdx="1" presStyleCnt="5">
        <dgm:presLayoutVars>
          <dgm:bulletEnabled val="1"/>
        </dgm:presLayoutVars>
      </dgm:prSet>
      <dgm:spPr/>
      <dgm:t>
        <a:bodyPr/>
        <a:lstStyle/>
        <a:p>
          <a:endParaRPr lang="en-US"/>
        </a:p>
      </dgm:t>
    </dgm:pt>
    <dgm:pt modelId="{2B7FB7F1-BA4B-45FF-AA38-9A7CE5E4F64C}" type="pres">
      <dgm:prSet presAssocID="{4F9A93E0-6F28-478B-BEC8-499D3DDE82C2}" presName="FiveNodes_3" presStyleLbl="node1" presStyleIdx="2" presStyleCnt="5">
        <dgm:presLayoutVars>
          <dgm:bulletEnabled val="1"/>
        </dgm:presLayoutVars>
      </dgm:prSet>
      <dgm:spPr/>
      <dgm:t>
        <a:bodyPr/>
        <a:lstStyle/>
        <a:p>
          <a:endParaRPr lang="en-US"/>
        </a:p>
      </dgm:t>
    </dgm:pt>
    <dgm:pt modelId="{38D0C265-A1BB-4831-A9C3-C331B985EFD2}" type="pres">
      <dgm:prSet presAssocID="{4F9A93E0-6F28-478B-BEC8-499D3DDE82C2}" presName="FiveNodes_4" presStyleLbl="node1" presStyleIdx="3" presStyleCnt="5">
        <dgm:presLayoutVars>
          <dgm:bulletEnabled val="1"/>
        </dgm:presLayoutVars>
      </dgm:prSet>
      <dgm:spPr/>
      <dgm:t>
        <a:bodyPr/>
        <a:lstStyle/>
        <a:p>
          <a:endParaRPr lang="en-US"/>
        </a:p>
      </dgm:t>
    </dgm:pt>
    <dgm:pt modelId="{F191E1D5-48C6-4306-A52E-E4677441D1B1}" type="pres">
      <dgm:prSet presAssocID="{4F9A93E0-6F28-478B-BEC8-499D3DDE82C2}" presName="FiveNodes_5" presStyleLbl="node1" presStyleIdx="4" presStyleCnt="5">
        <dgm:presLayoutVars>
          <dgm:bulletEnabled val="1"/>
        </dgm:presLayoutVars>
      </dgm:prSet>
      <dgm:spPr/>
      <dgm:t>
        <a:bodyPr/>
        <a:lstStyle/>
        <a:p>
          <a:endParaRPr lang="en-US"/>
        </a:p>
      </dgm:t>
    </dgm:pt>
    <dgm:pt modelId="{EA67F68A-03DF-4260-A7BD-757682836C7B}" type="pres">
      <dgm:prSet presAssocID="{4F9A93E0-6F28-478B-BEC8-499D3DDE82C2}" presName="FiveConn_1-2" presStyleLbl="fgAccFollowNode1" presStyleIdx="0" presStyleCnt="4">
        <dgm:presLayoutVars>
          <dgm:bulletEnabled val="1"/>
        </dgm:presLayoutVars>
      </dgm:prSet>
      <dgm:spPr/>
      <dgm:t>
        <a:bodyPr/>
        <a:lstStyle/>
        <a:p>
          <a:endParaRPr lang="en-US"/>
        </a:p>
      </dgm:t>
    </dgm:pt>
    <dgm:pt modelId="{1CD69854-FD31-404F-AD0E-EE6A919C7FF1}" type="pres">
      <dgm:prSet presAssocID="{4F9A93E0-6F28-478B-BEC8-499D3DDE82C2}" presName="FiveConn_2-3" presStyleLbl="fgAccFollowNode1" presStyleIdx="1" presStyleCnt="4">
        <dgm:presLayoutVars>
          <dgm:bulletEnabled val="1"/>
        </dgm:presLayoutVars>
      </dgm:prSet>
      <dgm:spPr/>
      <dgm:t>
        <a:bodyPr/>
        <a:lstStyle/>
        <a:p>
          <a:endParaRPr lang="en-US"/>
        </a:p>
      </dgm:t>
    </dgm:pt>
    <dgm:pt modelId="{BC80CC30-79DA-43D7-ACC0-07EBE267A858}" type="pres">
      <dgm:prSet presAssocID="{4F9A93E0-6F28-478B-BEC8-499D3DDE82C2}" presName="FiveConn_3-4" presStyleLbl="fgAccFollowNode1" presStyleIdx="2" presStyleCnt="4">
        <dgm:presLayoutVars>
          <dgm:bulletEnabled val="1"/>
        </dgm:presLayoutVars>
      </dgm:prSet>
      <dgm:spPr/>
      <dgm:t>
        <a:bodyPr/>
        <a:lstStyle/>
        <a:p>
          <a:endParaRPr lang="en-US"/>
        </a:p>
      </dgm:t>
    </dgm:pt>
    <dgm:pt modelId="{F33BF405-18A7-4D5A-82A1-3AB55EBDB038}" type="pres">
      <dgm:prSet presAssocID="{4F9A93E0-6F28-478B-BEC8-499D3DDE82C2}" presName="FiveConn_4-5" presStyleLbl="fgAccFollowNode1" presStyleIdx="3" presStyleCnt="4">
        <dgm:presLayoutVars>
          <dgm:bulletEnabled val="1"/>
        </dgm:presLayoutVars>
      </dgm:prSet>
      <dgm:spPr/>
      <dgm:t>
        <a:bodyPr/>
        <a:lstStyle/>
        <a:p>
          <a:endParaRPr lang="en-US"/>
        </a:p>
      </dgm:t>
    </dgm:pt>
    <dgm:pt modelId="{B737ECF8-8930-4489-9FAA-3543E117F7F2}" type="pres">
      <dgm:prSet presAssocID="{4F9A93E0-6F28-478B-BEC8-499D3DDE82C2}" presName="FiveNodes_1_text" presStyleLbl="node1" presStyleIdx="4" presStyleCnt="5">
        <dgm:presLayoutVars>
          <dgm:bulletEnabled val="1"/>
        </dgm:presLayoutVars>
      </dgm:prSet>
      <dgm:spPr/>
      <dgm:t>
        <a:bodyPr/>
        <a:lstStyle/>
        <a:p>
          <a:endParaRPr lang="en-US"/>
        </a:p>
      </dgm:t>
    </dgm:pt>
    <dgm:pt modelId="{DF9614A5-023B-4230-B320-7905543588E6}" type="pres">
      <dgm:prSet presAssocID="{4F9A93E0-6F28-478B-BEC8-499D3DDE82C2}" presName="FiveNodes_2_text" presStyleLbl="node1" presStyleIdx="4" presStyleCnt="5">
        <dgm:presLayoutVars>
          <dgm:bulletEnabled val="1"/>
        </dgm:presLayoutVars>
      </dgm:prSet>
      <dgm:spPr/>
      <dgm:t>
        <a:bodyPr/>
        <a:lstStyle/>
        <a:p>
          <a:endParaRPr lang="en-US"/>
        </a:p>
      </dgm:t>
    </dgm:pt>
    <dgm:pt modelId="{614BE35E-9F12-4BD1-8D2E-7F2C458F8C5B}" type="pres">
      <dgm:prSet presAssocID="{4F9A93E0-6F28-478B-BEC8-499D3DDE82C2}" presName="FiveNodes_3_text" presStyleLbl="node1" presStyleIdx="4" presStyleCnt="5">
        <dgm:presLayoutVars>
          <dgm:bulletEnabled val="1"/>
        </dgm:presLayoutVars>
      </dgm:prSet>
      <dgm:spPr/>
      <dgm:t>
        <a:bodyPr/>
        <a:lstStyle/>
        <a:p>
          <a:endParaRPr lang="en-US"/>
        </a:p>
      </dgm:t>
    </dgm:pt>
    <dgm:pt modelId="{C5D7EFAB-8EEA-4BA6-8D2C-A057814372F7}" type="pres">
      <dgm:prSet presAssocID="{4F9A93E0-6F28-478B-BEC8-499D3DDE82C2}" presName="FiveNodes_4_text" presStyleLbl="node1" presStyleIdx="4" presStyleCnt="5">
        <dgm:presLayoutVars>
          <dgm:bulletEnabled val="1"/>
        </dgm:presLayoutVars>
      </dgm:prSet>
      <dgm:spPr/>
      <dgm:t>
        <a:bodyPr/>
        <a:lstStyle/>
        <a:p>
          <a:endParaRPr lang="en-US"/>
        </a:p>
      </dgm:t>
    </dgm:pt>
    <dgm:pt modelId="{C6573B06-15CD-475E-BCF3-5815BB9FFBDE}" type="pres">
      <dgm:prSet presAssocID="{4F9A93E0-6F28-478B-BEC8-499D3DDE82C2}" presName="FiveNodes_5_text" presStyleLbl="node1" presStyleIdx="4" presStyleCnt="5">
        <dgm:presLayoutVars>
          <dgm:bulletEnabled val="1"/>
        </dgm:presLayoutVars>
      </dgm:prSet>
      <dgm:spPr/>
      <dgm:t>
        <a:bodyPr/>
        <a:lstStyle/>
        <a:p>
          <a:endParaRPr lang="en-US"/>
        </a:p>
      </dgm:t>
    </dgm:pt>
  </dgm:ptLst>
  <dgm:cxnLst>
    <dgm:cxn modelId="{783C322E-0FD3-4B73-BD87-24A6544D0C9C}" type="presOf" srcId="{4C7967AA-787F-4A36-A289-B69F813E78D4}" destId="{38D0C265-A1BB-4831-A9C3-C331B985EFD2}" srcOrd="0" destOrd="0" presId="urn:microsoft.com/office/officeart/2005/8/layout/vProcess5"/>
    <dgm:cxn modelId="{142710FD-89BB-48DB-8139-F88EF1BDFF21}" srcId="{4F9A93E0-6F28-478B-BEC8-499D3DDE82C2}" destId="{73191807-7CD4-47A5-BE00-5BA53DFB601A}" srcOrd="1" destOrd="0" parTransId="{69218B69-9C6D-4D51-B597-18CCFA733DA8}" sibTransId="{FA2FD0E9-9727-4234-A9D6-480F34E230E6}"/>
    <dgm:cxn modelId="{60E5AA42-1D59-4DDF-B1E8-93AD974D9AA4}" type="presOf" srcId="{73191807-7CD4-47A5-BE00-5BA53DFB601A}" destId="{99954222-FDF6-4E85-ACF4-53B57E4ECDC4}" srcOrd="0" destOrd="0" presId="urn:microsoft.com/office/officeart/2005/8/layout/vProcess5"/>
    <dgm:cxn modelId="{6007F0EC-8A52-44F0-8E64-64BD9E19C6CA}" type="presOf" srcId="{EEBDD18C-7176-41B7-9944-50AFB021FED4}" destId="{EA67F68A-03DF-4260-A7BD-757682836C7B}" srcOrd="0" destOrd="0" presId="urn:microsoft.com/office/officeart/2005/8/layout/vProcess5"/>
    <dgm:cxn modelId="{3AC5F150-F2D4-400E-991E-C3EABFF54569}" type="presOf" srcId="{4C7967AA-787F-4A36-A289-B69F813E78D4}" destId="{C5D7EFAB-8EEA-4BA6-8D2C-A057814372F7}" srcOrd="1" destOrd="0" presId="urn:microsoft.com/office/officeart/2005/8/layout/vProcess5"/>
    <dgm:cxn modelId="{A0148869-6AAF-4262-9507-B2D2FC0FAFD1}" type="presOf" srcId="{F03090AD-44B1-4E64-B12D-33CE7D4B1397}" destId="{BDFDD47D-BF4F-43B6-8B85-F9BB2EB7061F}" srcOrd="0" destOrd="0" presId="urn:microsoft.com/office/officeart/2005/8/layout/vProcess5"/>
    <dgm:cxn modelId="{C0831E07-7B6D-4776-8940-FC46BABBC67C}" srcId="{4F9A93E0-6F28-478B-BEC8-499D3DDE82C2}" destId="{DC7A16EB-9AE2-4D4D-88FA-FA9432597D3F}" srcOrd="4" destOrd="0" parTransId="{B7F491E3-DC59-4D9F-B5C5-01DAEA0E74D1}" sibTransId="{6BFEA53D-9E4D-4BBB-B385-E6F70E9CD5CB}"/>
    <dgm:cxn modelId="{132B1247-9A9F-4CF8-BDDE-F611994EEE68}" type="presOf" srcId="{73191807-7CD4-47A5-BE00-5BA53DFB601A}" destId="{DF9614A5-023B-4230-B320-7905543588E6}" srcOrd="1" destOrd="0" presId="urn:microsoft.com/office/officeart/2005/8/layout/vProcess5"/>
    <dgm:cxn modelId="{0CE522A4-5696-4B50-9B06-CFAF2E570287}" type="presOf" srcId="{DC7A16EB-9AE2-4D4D-88FA-FA9432597D3F}" destId="{F191E1D5-48C6-4306-A52E-E4677441D1B1}" srcOrd="0" destOrd="0" presId="urn:microsoft.com/office/officeart/2005/8/layout/vProcess5"/>
    <dgm:cxn modelId="{E2AF779F-7EBB-4E3D-8844-C70E7273F7F6}" type="presOf" srcId="{705E2E03-56B8-45B5-BD20-E42009731CC7}" destId="{BC80CC30-79DA-43D7-ACC0-07EBE267A858}" srcOrd="0" destOrd="0" presId="urn:microsoft.com/office/officeart/2005/8/layout/vProcess5"/>
    <dgm:cxn modelId="{8C728FC2-7012-42AD-B55D-0B782AF31EF3}" type="presOf" srcId="{DA533EE7-4C33-408A-AB08-B7B86084A987}" destId="{F33BF405-18A7-4D5A-82A1-3AB55EBDB038}" srcOrd="0" destOrd="0" presId="urn:microsoft.com/office/officeart/2005/8/layout/vProcess5"/>
    <dgm:cxn modelId="{63209D5E-BC30-40E0-944B-B88567FA2691}" srcId="{4F9A93E0-6F28-478B-BEC8-499D3DDE82C2}" destId="{BD70BE9B-62DC-43DC-A48D-EDD45770120F}" srcOrd="2" destOrd="0" parTransId="{5714C4C1-33D1-49F6-8DA0-B0EBE56E966F}" sibTransId="{705E2E03-56B8-45B5-BD20-E42009731CC7}"/>
    <dgm:cxn modelId="{073951B5-6268-4A47-BB23-A8C591A2D78A}" type="presOf" srcId="{4F9A93E0-6F28-478B-BEC8-499D3DDE82C2}" destId="{12DFE93E-6AC0-44F2-90BB-26FA31D7D943}" srcOrd="0" destOrd="0" presId="urn:microsoft.com/office/officeart/2005/8/layout/vProcess5"/>
    <dgm:cxn modelId="{B9084F81-84C8-4144-B352-E3701DC54B97}" type="presOf" srcId="{BD70BE9B-62DC-43DC-A48D-EDD45770120F}" destId="{2B7FB7F1-BA4B-45FF-AA38-9A7CE5E4F64C}" srcOrd="0" destOrd="0" presId="urn:microsoft.com/office/officeart/2005/8/layout/vProcess5"/>
    <dgm:cxn modelId="{021414E0-4FAF-4A5C-9D35-B0510D2C86B2}" srcId="{4F9A93E0-6F28-478B-BEC8-499D3DDE82C2}" destId="{F03090AD-44B1-4E64-B12D-33CE7D4B1397}" srcOrd="0" destOrd="0" parTransId="{10116381-EB81-48F3-A1D3-34144A45D538}" sibTransId="{EEBDD18C-7176-41B7-9944-50AFB021FED4}"/>
    <dgm:cxn modelId="{0B97F910-512A-4F89-B266-DD72864C73A5}" type="presOf" srcId="{FA2FD0E9-9727-4234-A9D6-480F34E230E6}" destId="{1CD69854-FD31-404F-AD0E-EE6A919C7FF1}" srcOrd="0" destOrd="0" presId="urn:microsoft.com/office/officeart/2005/8/layout/vProcess5"/>
    <dgm:cxn modelId="{691AE13D-79B7-471D-854D-C1C255DD8C83}" type="presOf" srcId="{DC7A16EB-9AE2-4D4D-88FA-FA9432597D3F}" destId="{C6573B06-15CD-475E-BCF3-5815BB9FFBDE}" srcOrd="1" destOrd="0" presId="urn:microsoft.com/office/officeart/2005/8/layout/vProcess5"/>
    <dgm:cxn modelId="{EFDF8E08-C83D-4021-B45A-B82705A4CCE9}" type="presOf" srcId="{F03090AD-44B1-4E64-B12D-33CE7D4B1397}" destId="{B737ECF8-8930-4489-9FAA-3543E117F7F2}" srcOrd="1" destOrd="0" presId="urn:microsoft.com/office/officeart/2005/8/layout/vProcess5"/>
    <dgm:cxn modelId="{B1AB134E-9624-46B2-BF55-2A2271F2F5E2}" srcId="{4F9A93E0-6F28-478B-BEC8-499D3DDE82C2}" destId="{4C7967AA-787F-4A36-A289-B69F813E78D4}" srcOrd="3" destOrd="0" parTransId="{AF324B67-A784-4B4F-9597-8D3FFCF395AC}" sibTransId="{DA533EE7-4C33-408A-AB08-B7B86084A987}"/>
    <dgm:cxn modelId="{26F13C10-EF0D-4C00-8B07-DB3C52E12E80}" type="presOf" srcId="{BD70BE9B-62DC-43DC-A48D-EDD45770120F}" destId="{614BE35E-9F12-4BD1-8D2E-7F2C458F8C5B}" srcOrd="1" destOrd="0" presId="urn:microsoft.com/office/officeart/2005/8/layout/vProcess5"/>
    <dgm:cxn modelId="{5DFFDE2E-C78F-48A7-9199-2A5B574CD773}" type="presParOf" srcId="{12DFE93E-6AC0-44F2-90BB-26FA31D7D943}" destId="{3EB8D525-6E47-4105-A6AE-86DA6E780E49}" srcOrd="0" destOrd="0" presId="urn:microsoft.com/office/officeart/2005/8/layout/vProcess5"/>
    <dgm:cxn modelId="{968DB0E8-5ACE-455A-A7E5-36ACE780F0AD}" type="presParOf" srcId="{12DFE93E-6AC0-44F2-90BB-26FA31D7D943}" destId="{BDFDD47D-BF4F-43B6-8B85-F9BB2EB7061F}" srcOrd="1" destOrd="0" presId="urn:microsoft.com/office/officeart/2005/8/layout/vProcess5"/>
    <dgm:cxn modelId="{6A476CCB-16E9-4429-9BB3-41B5F5967913}" type="presParOf" srcId="{12DFE93E-6AC0-44F2-90BB-26FA31D7D943}" destId="{99954222-FDF6-4E85-ACF4-53B57E4ECDC4}" srcOrd="2" destOrd="0" presId="urn:microsoft.com/office/officeart/2005/8/layout/vProcess5"/>
    <dgm:cxn modelId="{919C14C9-BB9B-4CB7-B9F3-3392A586ABDD}" type="presParOf" srcId="{12DFE93E-6AC0-44F2-90BB-26FA31D7D943}" destId="{2B7FB7F1-BA4B-45FF-AA38-9A7CE5E4F64C}" srcOrd="3" destOrd="0" presId="urn:microsoft.com/office/officeart/2005/8/layout/vProcess5"/>
    <dgm:cxn modelId="{DB16CBBD-78F7-4B85-8337-1ED2781AAF2E}" type="presParOf" srcId="{12DFE93E-6AC0-44F2-90BB-26FA31D7D943}" destId="{38D0C265-A1BB-4831-A9C3-C331B985EFD2}" srcOrd="4" destOrd="0" presId="urn:microsoft.com/office/officeart/2005/8/layout/vProcess5"/>
    <dgm:cxn modelId="{CA714E2D-21A9-4DA2-9CB0-70A38E2FDC89}" type="presParOf" srcId="{12DFE93E-6AC0-44F2-90BB-26FA31D7D943}" destId="{F191E1D5-48C6-4306-A52E-E4677441D1B1}" srcOrd="5" destOrd="0" presId="urn:microsoft.com/office/officeart/2005/8/layout/vProcess5"/>
    <dgm:cxn modelId="{11B89701-84AC-44D8-B6F3-98E812A800A9}" type="presParOf" srcId="{12DFE93E-6AC0-44F2-90BB-26FA31D7D943}" destId="{EA67F68A-03DF-4260-A7BD-757682836C7B}" srcOrd="6" destOrd="0" presId="urn:microsoft.com/office/officeart/2005/8/layout/vProcess5"/>
    <dgm:cxn modelId="{19280D38-F936-43CD-B827-32AF4F62A63E}" type="presParOf" srcId="{12DFE93E-6AC0-44F2-90BB-26FA31D7D943}" destId="{1CD69854-FD31-404F-AD0E-EE6A919C7FF1}" srcOrd="7" destOrd="0" presId="urn:microsoft.com/office/officeart/2005/8/layout/vProcess5"/>
    <dgm:cxn modelId="{89F1E818-76DE-4FE1-9EF4-9EAFA1F39805}" type="presParOf" srcId="{12DFE93E-6AC0-44F2-90BB-26FA31D7D943}" destId="{BC80CC30-79DA-43D7-ACC0-07EBE267A858}" srcOrd="8" destOrd="0" presId="urn:microsoft.com/office/officeart/2005/8/layout/vProcess5"/>
    <dgm:cxn modelId="{3326766B-C2E5-4ED8-807C-4A4E66ED88B2}" type="presParOf" srcId="{12DFE93E-6AC0-44F2-90BB-26FA31D7D943}" destId="{F33BF405-18A7-4D5A-82A1-3AB55EBDB038}" srcOrd="9" destOrd="0" presId="urn:microsoft.com/office/officeart/2005/8/layout/vProcess5"/>
    <dgm:cxn modelId="{405FB159-F907-4EF9-8D56-AE858466AA3B}" type="presParOf" srcId="{12DFE93E-6AC0-44F2-90BB-26FA31D7D943}" destId="{B737ECF8-8930-4489-9FAA-3543E117F7F2}" srcOrd="10" destOrd="0" presId="urn:microsoft.com/office/officeart/2005/8/layout/vProcess5"/>
    <dgm:cxn modelId="{DC72F353-458D-4963-A04E-5913916DF2DE}" type="presParOf" srcId="{12DFE93E-6AC0-44F2-90BB-26FA31D7D943}" destId="{DF9614A5-023B-4230-B320-7905543588E6}" srcOrd="11" destOrd="0" presId="urn:microsoft.com/office/officeart/2005/8/layout/vProcess5"/>
    <dgm:cxn modelId="{996A3F9B-EE1B-4B33-9881-6FC4D4FECA2E}" type="presParOf" srcId="{12DFE93E-6AC0-44F2-90BB-26FA31D7D943}" destId="{614BE35E-9F12-4BD1-8D2E-7F2C458F8C5B}" srcOrd="12" destOrd="0" presId="urn:microsoft.com/office/officeart/2005/8/layout/vProcess5"/>
    <dgm:cxn modelId="{8602F470-66F9-4B36-87BE-CCEE3D84692B}" type="presParOf" srcId="{12DFE93E-6AC0-44F2-90BB-26FA31D7D943}" destId="{C5D7EFAB-8EEA-4BA6-8D2C-A057814372F7}" srcOrd="13" destOrd="0" presId="urn:microsoft.com/office/officeart/2005/8/layout/vProcess5"/>
    <dgm:cxn modelId="{D9465E37-9243-4CC6-8296-7595A770E310}" type="presParOf" srcId="{12DFE93E-6AC0-44F2-90BB-26FA31D7D943}" destId="{C6573B06-15CD-475E-BCF3-5815BB9FFBDE}"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2105B-1E50-4AA8-9D4E-4BD8388FF42C}">
      <dsp:nvSpPr>
        <dsp:cNvPr id="0" name=""/>
        <dsp:cNvSpPr/>
      </dsp:nvSpPr>
      <dsp:spPr>
        <a:xfrm>
          <a:off x="2378" y="1024359"/>
          <a:ext cx="2214541" cy="664362"/>
        </a:xfrm>
        <a:prstGeom prst="chevron">
          <a:avLst>
            <a:gd name="adj" fmla="val 3000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030" tIns="82030" rIns="82030" bIns="82030" numCol="1" spcCol="1270" anchor="ctr" anchorCtr="0">
          <a:noAutofit/>
        </a:bodyPr>
        <a:lstStyle/>
        <a:p>
          <a:pPr lvl="0" algn="ctr" defTabSz="755650">
            <a:lnSpc>
              <a:spcPct val="90000"/>
            </a:lnSpc>
            <a:spcBef>
              <a:spcPct val="0"/>
            </a:spcBef>
            <a:spcAft>
              <a:spcPct val="35000"/>
            </a:spcAft>
          </a:pPr>
          <a:r>
            <a:rPr lang="en-US" sz="1700" kern="1200"/>
            <a:t>Educate</a:t>
          </a:r>
        </a:p>
      </dsp:txBody>
      <dsp:txXfrm>
        <a:off x="201687" y="1024359"/>
        <a:ext cx="1815923" cy="664362"/>
      </dsp:txXfrm>
    </dsp:sp>
    <dsp:sp modelId="{D3AB5CD6-230A-4094-AD99-0DF75BD98916}">
      <dsp:nvSpPr>
        <dsp:cNvPr id="0" name=""/>
        <dsp:cNvSpPr/>
      </dsp:nvSpPr>
      <dsp:spPr>
        <a:xfrm>
          <a:off x="2378" y="1688721"/>
          <a:ext cx="2015232" cy="2408716"/>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9248" tIns="159248" rIns="159248" bIns="318496" numCol="1" spcCol="1270" anchor="t" anchorCtr="0">
          <a:noAutofit/>
        </a:bodyPr>
        <a:lstStyle/>
        <a:p>
          <a:pPr lvl="0" algn="l" defTabSz="533400">
            <a:lnSpc>
              <a:spcPct val="90000"/>
            </a:lnSpc>
            <a:spcBef>
              <a:spcPct val="0"/>
            </a:spcBef>
            <a:spcAft>
              <a:spcPct val="35000"/>
            </a:spcAft>
          </a:pPr>
          <a:r>
            <a:rPr lang="en-US" sz="1200" kern="1200"/>
            <a:t>Educate ourselves in CDC guidelines and State of NH guidelines for safety and allowable operations</a:t>
          </a:r>
        </a:p>
      </dsp:txBody>
      <dsp:txXfrm>
        <a:off x="2378" y="1688721"/>
        <a:ext cx="2015232" cy="2408716"/>
      </dsp:txXfrm>
    </dsp:sp>
    <dsp:sp modelId="{A3369C11-5700-438D-887D-52DA0D3174D3}">
      <dsp:nvSpPr>
        <dsp:cNvPr id="0" name=""/>
        <dsp:cNvSpPr/>
      </dsp:nvSpPr>
      <dsp:spPr>
        <a:xfrm>
          <a:off x="2184006" y="1024359"/>
          <a:ext cx="2214541" cy="664362"/>
        </a:xfrm>
        <a:prstGeom prst="chevron">
          <a:avLst>
            <a:gd name="adj" fmla="val 30000"/>
          </a:avLst>
        </a:prstGeom>
        <a:solidFill>
          <a:schemeClr val="accent5">
            <a:hueOff val="746807"/>
            <a:satOff val="-2060"/>
            <a:lumOff val="97"/>
            <a:alphaOff val="0"/>
          </a:schemeClr>
        </a:solidFill>
        <a:ln w="15875" cap="flat" cmpd="sng" algn="ctr">
          <a:solidFill>
            <a:schemeClr val="accent5">
              <a:hueOff val="746807"/>
              <a:satOff val="-2060"/>
              <a:lumOff val="9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030" tIns="82030" rIns="82030" bIns="82030" numCol="1" spcCol="1270" anchor="ctr" anchorCtr="0">
          <a:noAutofit/>
        </a:bodyPr>
        <a:lstStyle/>
        <a:p>
          <a:pPr lvl="0" algn="ctr" defTabSz="755650">
            <a:lnSpc>
              <a:spcPct val="90000"/>
            </a:lnSpc>
            <a:spcBef>
              <a:spcPct val="0"/>
            </a:spcBef>
            <a:spcAft>
              <a:spcPct val="35000"/>
            </a:spcAft>
          </a:pPr>
          <a:r>
            <a:rPr lang="en-US" sz="1700" kern="1200"/>
            <a:t>Determine and enact</a:t>
          </a:r>
        </a:p>
      </dsp:txBody>
      <dsp:txXfrm>
        <a:off x="2383315" y="1024359"/>
        <a:ext cx="1815923" cy="664362"/>
      </dsp:txXfrm>
    </dsp:sp>
    <dsp:sp modelId="{D91D58C2-26B5-43C2-9B81-9FC6229208D2}">
      <dsp:nvSpPr>
        <dsp:cNvPr id="0" name=""/>
        <dsp:cNvSpPr/>
      </dsp:nvSpPr>
      <dsp:spPr>
        <a:xfrm>
          <a:off x="2184006" y="1688721"/>
          <a:ext cx="2015232" cy="2408716"/>
        </a:xfrm>
        <a:prstGeom prst="rect">
          <a:avLst/>
        </a:prstGeom>
        <a:solidFill>
          <a:schemeClr val="accent5">
            <a:tint val="40000"/>
            <a:alpha val="90000"/>
            <a:hueOff val="623435"/>
            <a:satOff val="-1220"/>
            <a:lumOff val="-83"/>
            <a:alphaOff val="0"/>
          </a:schemeClr>
        </a:solidFill>
        <a:ln w="15875" cap="flat" cmpd="sng" algn="ctr">
          <a:solidFill>
            <a:schemeClr val="accent5">
              <a:tint val="40000"/>
              <a:alpha val="90000"/>
              <a:hueOff val="623435"/>
              <a:satOff val="-1220"/>
              <a:lumOff val="-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9248" tIns="159248" rIns="159248" bIns="318496" numCol="1" spcCol="1270" anchor="t" anchorCtr="0">
          <a:noAutofit/>
        </a:bodyPr>
        <a:lstStyle/>
        <a:p>
          <a:pPr lvl="0" algn="l" defTabSz="533400">
            <a:lnSpc>
              <a:spcPct val="90000"/>
            </a:lnSpc>
            <a:spcBef>
              <a:spcPct val="0"/>
            </a:spcBef>
            <a:spcAft>
              <a:spcPct val="35000"/>
            </a:spcAft>
          </a:pPr>
          <a:r>
            <a:rPr lang="en-US" sz="1200" kern="1200" dirty="0"/>
            <a:t>Determine and enact appropriate facility health and safety guidelines, extra cleaning regimen, acquisition of PPE for personnel that would remain on site, daily health monitoring questions and temperature required prior to entering the facility</a:t>
          </a:r>
        </a:p>
      </dsp:txBody>
      <dsp:txXfrm>
        <a:off x="2184006" y="1688721"/>
        <a:ext cx="2015232" cy="2408716"/>
      </dsp:txXfrm>
    </dsp:sp>
    <dsp:sp modelId="{B0DC805E-E7EB-4D98-B79A-346957B1C68F}">
      <dsp:nvSpPr>
        <dsp:cNvPr id="0" name=""/>
        <dsp:cNvSpPr/>
      </dsp:nvSpPr>
      <dsp:spPr>
        <a:xfrm>
          <a:off x="4365635" y="1024359"/>
          <a:ext cx="2214541" cy="664362"/>
        </a:xfrm>
        <a:prstGeom prst="chevron">
          <a:avLst>
            <a:gd name="adj" fmla="val 30000"/>
          </a:avLst>
        </a:prstGeom>
        <a:solidFill>
          <a:schemeClr val="accent5">
            <a:hueOff val="1493614"/>
            <a:satOff val="-4119"/>
            <a:lumOff val="195"/>
            <a:alphaOff val="0"/>
          </a:schemeClr>
        </a:solidFill>
        <a:ln w="15875" cap="flat" cmpd="sng" algn="ctr">
          <a:solidFill>
            <a:schemeClr val="accent5">
              <a:hueOff val="1493614"/>
              <a:satOff val="-4119"/>
              <a:lumOff val="19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030" tIns="82030" rIns="82030" bIns="82030" numCol="1" spcCol="1270" anchor="ctr" anchorCtr="0">
          <a:noAutofit/>
        </a:bodyPr>
        <a:lstStyle/>
        <a:p>
          <a:pPr lvl="0" algn="ctr" defTabSz="755650">
            <a:lnSpc>
              <a:spcPct val="90000"/>
            </a:lnSpc>
            <a:spcBef>
              <a:spcPct val="0"/>
            </a:spcBef>
            <a:spcAft>
              <a:spcPct val="35000"/>
            </a:spcAft>
          </a:pPr>
          <a:r>
            <a:rPr lang="en-US" sz="1700" kern="1200"/>
            <a:t>Establish</a:t>
          </a:r>
        </a:p>
      </dsp:txBody>
      <dsp:txXfrm>
        <a:off x="4564944" y="1024359"/>
        <a:ext cx="1815923" cy="664362"/>
      </dsp:txXfrm>
    </dsp:sp>
    <dsp:sp modelId="{9D8B843A-2634-401A-8DE2-60BE8C7C8AB0}">
      <dsp:nvSpPr>
        <dsp:cNvPr id="0" name=""/>
        <dsp:cNvSpPr/>
      </dsp:nvSpPr>
      <dsp:spPr>
        <a:xfrm>
          <a:off x="4365635" y="1688721"/>
          <a:ext cx="2015232" cy="2408716"/>
        </a:xfrm>
        <a:prstGeom prst="rect">
          <a:avLst/>
        </a:prstGeom>
        <a:solidFill>
          <a:schemeClr val="accent5">
            <a:tint val="40000"/>
            <a:alpha val="90000"/>
            <a:hueOff val="1246870"/>
            <a:satOff val="-2439"/>
            <a:lumOff val="-166"/>
            <a:alphaOff val="0"/>
          </a:schemeClr>
        </a:solidFill>
        <a:ln w="15875" cap="flat" cmpd="sng" algn="ctr">
          <a:solidFill>
            <a:schemeClr val="accent5">
              <a:tint val="40000"/>
              <a:alpha val="90000"/>
              <a:hueOff val="1246870"/>
              <a:satOff val="-2439"/>
              <a:lumOff val="-1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9248" tIns="159248" rIns="159248" bIns="318496" numCol="1" spcCol="1270" anchor="t" anchorCtr="0">
          <a:noAutofit/>
        </a:bodyPr>
        <a:lstStyle/>
        <a:p>
          <a:pPr lvl="0" algn="l" defTabSz="533400">
            <a:lnSpc>
              <a:spcPct val="90000"/>
            </a:lnSpc>
            <a:spcBef>
              <a:spcPct val="0"/>
            </a:spcBef>
            <a:spcAft>
              <a:spcPct val="35000"/>
            </a:spcAft>
          </a:pPr>
          <a:r>
            <a:rPr lang="en-US" sz="1200" kern="1200"/>
            <a:t>Establish Visitor and Travel Policies – No Visitors, No Company travel</a:t>
          </a:r>
        </a:p>
      </dsp:txBody>
      <dsp:txXfrm>
        <a:off x="4365635" y="1688721"/>
        <a:ext cx="2015232" cy="24087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DD47D-BF4F-43B6-8B85-F9BB2EB7061F}">
      <dsp:nvSpPr>
        <dsp:cNvPr id="0" name=""/>
        <dsp:cNvSpPr/>
      </dsp:nvSpPr>
      <dsp:spPr>
        <a:xfrm>
          <a:off x="0" y="0"/>
          <a:ext cx="7791908" cy="677763"/>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a:t>Identify those personnel who were able to work remotely and equip those who did not already have proper computer equipment – to support business systems and Jewell cybersecurity requirements</a:t>
          </a:r>
        </a:p>
      </dsp:txBody>
      <dsp:txXfrm>
        <a:off x="19851" y="19851"/>
        <a:ext cx="6981250" cy="638061"/>
      </dsp:txXfrm>
    </dsp:sp>
    <dsp:sp modelId="{99954222-FDF6-4E85-ACF4-53B57E4ECDC4}">
      <dsp:nvSpPr>
        <dsp:cNvPr id="0" name=""/>
        <dsp:cNvSpPr/>
      </dsp:nvSpPr>
      <dsp:spPr>
        <a:xfrm>
          <a:off x="581863" y="771897"/>
          <a:ext cx="7791908" cy="677763"/>
        </a:xfrm>
        <a:prstGeom prst="roundRect">
          <a:avLst>
            <a:gd name="adj" fmla="val 10000"/>
          </a:avLst>
        </a:prstGeom>
        <a:solidFill>
          <a:schemeClr val="accent5">
            <a:hueOff val="373404"/>
            <a:satOff val="-1030"/>
            <a:lumOff val="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a:t>-	Front Office staff</a:t>
          </a:r>
        </a:p>
      </dsp:txBody>
      <dsp:txXfrm>
        <a:off x="601714" y="791748"/>
        <a:ext cx="6729796" cy="638061"/>
      </dsp:txXfrm>
    </dsp:sp>
    <dsp:sp modelId="{2B7FB7F1-BA4B-45FF-AA38-9A7CE5E4F64C}">
      <dsp:nvSpPr>
        <dsp:cNvPr id="0" name=""/>
        <dsp:cNvSpPr/>
      </dsp:nvSpPr>
      <dsp:spPr>
        <a:xfrm>
          <a:off x="1163726" y="1543795"/>
          <a:ext cx="7791908" cy="677763"/>
        </a:xfrm>
        <a:prstGeom prst="roundRect">
          <a:avLst>
            <a:gd name="adj" fmla="val 10000"/>
          </a:avLst>
        </a:prstGeom>
        <a:solidFill>
          <a:schemeClr val="accent5">
            <a:hueOff val="746807"/>
            <a:satOff val="-2060"/>
            <a:lumOff val="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a:t>-	All Sales &amp; Marketing staff</a:t>
          </a:r>
        </a:p>
      </dsp:txBody>
      <dsp:txXfrm>
        <a:off x="1183577" y="1563646"/>
        <a:ext cx="6729796" cy="638061"/>
      </dsp:txXfrm>
    </dsp:sp>
    <dsp:sp modelId="{38D0C265-A1BB-4831-A9C3-C331B985EFD2}">
      <dsp:nvSpPr>
        <dsp:cNvPr id="0" name=""/>
        <dsp:cNvSpPr/>
      </dsp:nvSpPr>
      <dsp:spPr>
        <a:xfrm>
          <a:off x="1745589" y="2315693"/>
          <a:ext cx="7791908" cy="677763"/>
        </a:xfrm>
        <a:prstGeom prst="roundRect">
          <a:avLst>
            <a:gd name="adj" fmla="val 10000"/>
          </a:avLst>
        </a:prstGeom>
        <a:solidFill>
          <a:schemeClr val="accent5">
            <a:hueOff val="1120211"/>
            <a:satOff val="-3089"/>
            <a:lumOff val="1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a:t>-	Design Engineering staff worked fully remote for the first month, then transitioned to every other day remote until September</a:t>
          </a:r>
        </a:p>
      </dsp:txBody>
      <dsp:txXfrm>
        <a:off x="1765440" y="2335544"/>
        <a:ext cx="6729796" cy="638061"/>
      </dsp:txXfrm>
    </dsp:sp>
    <dsp:sp modelId="{F191E1D5-48C6-4306-A52E-E4677441D1B1}">
      <dsp:nvSpPr>
        <dsp:cNvPr id="0" name=""/>
        <dsp:cNvSpPr/>
      </dsp:nvSpPr>
      <dsp:spPr>
        <a:xfrm>
          <a:off x="2327453" y="3087591"/>
          <a:ext cx="7791908" cy="677763"/>
        </a:xfrm>
        <a:prstGeom prst="roundRect">
          <a:avLst>
            <a:gd name="adj" fmla="val 10000"/>
          </a:avLst>
        </a:prstGeom>
        <a:solidFill>
          <a:schemeClr val="accent5">
            <a:hueOff val="1493614"/>
            <a:satOff val="-4119"/>
            <a:lumOff val="1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a:t>-	Supply Chain staff have alternated every other day in the office</a:t>
          </a:r>
        </a:p>
      </dsp:txBody>
      <dsp:txXfrm>
        <a:off x="2347304" y="3107442"/>
        <a:ext cx="6729796" cy="638061"/>
      </dsp:txXfrm>
    </dsp:sp>
    <dsp:sp modelId="{EA67F68A-03DF-4260-A7BD-757682836C7B}">
      <dsp:nvSpPr>
        <dsp:cNvPr id="0" name=""/>
        <dsp:cNvSpPr/>
      </dsp:nvSpPr>
      <dsp:spPr>
        <a:xfrm>
          <a:off x="7351362" y="495144"/>
          <a:ext cx="440546" cy="440546"/>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p>
      </dsp:txBody>
      <dsp:txXfrm>
        <a:off x="7450485" y="495144"/>
        <a:ext cx="242300" cy="331511"/>
      </dsp:txXfrm>
    </dsp:sp>
    <dsp:sp modelId="{1CD69854-FD31-404F-AD0E-EE6A919C7FF1}">
      <dsp:nvSpPr>
        <dsp:cNvPr id="0" name=""/>
        <dsp:cNvSpPr/>
      </dsp:nvSpPr>
      <dsp:spPr>
        <a:xfrm>
          <a:off x="7933225" y="1267041"/>
          <a:ext cx="440546" cy="440546"/>
        </a:xfrm>
        <a:prstGeom prst="downArrow">
          <a:avLst>
            <a:gd name="adj1" fmla="val 55000"/>
            <a:gd name="adj2" fmla="val 45000"/>
          </a:avLst>
        </a:prstGeom>
        <a:solidFill>
          <a:schemeClr val="accent5">
            <a:tint val="40000"/>
            <a:alpha val="90000"/>
            <a:hueOff val="415623"/>
            <a:satOff val="-813"/>
            <a:lumOff val="-55"/>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p>
      </dsp:txBody>
      <dsp:txXfrm>
        <a:off x="8032348" y="1267041"/>
        <a:ext cx="242300" cy="331511"/>
      </dsp:txXfrm>
    </dsp:sp>
    <dsp:sp modelId="{BC80CC30-79DA-43D7-ACC0-07EBE267A858}">
      <dsp:nvSpPr>
        <dsp:cNvPr id="0" name=""/>
        <dsp:cNvSpPr/>
      </dsp:nvSpPr>
      <dsp:spPr>
        <a:xfrm>
          <a:off x="8515088" y="2027643"/>
          <a:ext cx="440546" cy="440546"/>
        </a:xfrm>
        <a:prstGeom prst="downArrow">
          <a:avLst>
            <a:gd name="adj1" fmla="val 55000"/>
            <a:gd name="adj2" fmla="val 45000"/>
          </a:avLst>
        </a:prstGeom>
        <a:solidFill>
          <a:schemeClr val="accent5">
            <a:tint val="40000"/>
            <a:alpha val="90000"/>
            <a:hueOff val="831246"/>
            <a:satOff val="-1626"/>
            <a:lumOff val="-111"/>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p>
      </dsp:txBody>
      <dsp:txXfrm>
        <a:off x="8614211" y="2027643"/>
        <a:ext cx="242300" cy="331511"/>
      </dsp:txXfrm>
    </dsp:sp>
    <dsp:sp modelId="{F33BF405-18A7-4D5A-82A1-3AB55EBDB038}">
      <dsp:nvSpPr>
        <dsp:cNvPr id="0" name=""/>
        <dsp:cNvSpPr/>
      </dsp:nvSpPr>
      <dsp:spPr>
        <a:xfrm>
          <a:off x="9096952" y="2807072"/>
          <a:ext cx="440546" cy="440546"/>
        </a:xfrm>
        <a:prstGeom prst="downArrow">
          <a:avLst>
            <a:gd name="adj1" fmla="val 55000"/>
            <a:gd name="adj2" fmla="val 45000"/>
          </a:avLst>
        </a:prstGeom>
        <a:solidFill>
          <a:schemeClr val="accent5">
            <a:tint val="40000"/>
            <a:alpha val="90000"/>
            <a:hueOff val="1246870"/>
            <a:satOff val="-2439"/>
            <a:lumOff val="-166"/>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p>
      </dsp:txBody>
      <dsp:txXfrm>
        <a:off x="9196075" y="2807072"/>
        <a:ext cx="242300" cy="331511"/>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11/2/2020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11/2/2020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11/2/2020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11/2/2020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11/2/2020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11/2/2020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11/2/2020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11/2/2020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11/2/2020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11/2/2020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568708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a:bodyPr>
          <a:lstStyle/>
          <a:p>
            <a:r>
              <a:rPr lang="en-US" sz="2000" b="1" dirty="0">
                <a:effectLst/>
                <a:latin typeface="Calibri" panose="020F0502020204030204" pitchFamily="34" charset="0"/>
                <a:ea typeface="Calibri" panose="020F0502020204030204" pitchFamily="34" charset="0"/>
                <a:cs typeface="Times New Roman" panose="02020603050405020304" pitchFamily="18" charset="0"/>
              </a:rPr>
              <a:t>Changed Work Environment During Covid-19 </a:t>
            </a:r>
            <a:br>
              <a:rPr lang="en-US" sz="2000" b="1"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Calibri" panose="020F0502020204030204" pitchFamily="34" charset="0"/>
                <a:ea typeface="Calibri" panose="020F0502020204030204" pitchFamily="34" charset="0"/>
                <a:cs typeface="Times New Roman" panose="02020603050405020304" pitchFamily="18" charset="0"/>
              </a:rPr>
              <a:t/>
            </a:r>
            <a:br>
              <a:rPr lang="en-US" sz="2000" b="1"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t>Jewell Instruments’ Journey (so far)</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fontScale="92500" lnSpcReduction="20000"/>
          </a:bodyPr>
          <a:lstStyle/>
          <a:p>
            <a:r>
              <a:rPr lang="en-US" dirty="0"/>
              <a:t>18</a:t>
            </a:r>
            <a:r>
              <a:rPr lang="en-US" baseline="30000" dirty="0"/>
              <a:t>th</a:t>
            </a:r>
            <a:r>
              <a:rPr lang="en-US" dirty="0"/>
              <a:t> Annual NH governor’s manufacturing summit</a:t>
            </a:r>
          </a:p>
          <a:p>
            <a:r>
              <a:rPr lang="en-US" dirty="0"/>
              <a:t>October 29, 2020</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615DB-C913-4582-9EBA-20A096B8D324}"/>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DD8D6D32-A4C2-4D0A-B512-669557D745D1}"/>
              </a:ext>
            </a:extLst>
          </p:cNvPr>
          <p:cNvSpPr>
            <a:spLocks noGrp="1"/>
          </p:cNvSpPr>
          <p:nvPr>
            <p:ph idx="1"/>
          </p:nvPr>
        </p:nvSpPr>
        <p:spPr/>
        <p:txBody>
          <a:bodyPr/>
          <a:lstStyle/>
          <a:p>
            <a:r>
              <a:rPr lang="en-US" b="1" dirty="0"/>
              <a:t>105 employees in Manchester, NH</a:t>
            </a:r>
            <a:r>
              <a:rPr lang="en-US" dirty="0"/>
              <a:t> where we design and manufacture avionics mechanisms and precision sensors </a:t>
            </a:r>
          </a:p>
          <a:p>
            <a:r>
              <a:rPr lang="en-US" dirty="0"/>
              <a:t>– our business is considered an “essential business” in the US </a:t>
            </a:r>
          </a:p>
          <a:p>
            <a:r>
              <a:rPr lang="en-US" dirty="0"/>
              <a:t>– our export revenues are &gt; 50% of sales</a:t>
            </a:r>
          </a:p>
          <a:p>
            <a:endParaRPr lang="en-US" dirty="0"/>
          </a:p>
          <a:p>
            <a:r>
              <a:rPr lang="en-US" b="1" dirty="0"/>
              <a:t>66 employees in Barbados</a:t>
            </a:r>
            <a:r>
              <a:rPr lang="en-US" dirty="0"/>
              <a:t> where we manufacture analog and digital meters and solenoids</a:t>
            </a:r>
          </a:p>
          <a:p>
            <a:r>
              <a:rPr lang="en-US" dirty="0"/>
              <a:t>– no businesses in Barbados were considered “essential”; our operation was shut down for 7 weeks and all employees were confined to their homes for the first month</a:t>
            </a:r>
          </a:p>
          <a:p>
            <a:endParaRPr lang="en-US" dirty="0"/>
          </a:p>
        </p:txBody>
      </p:sp>
    </p:spTree>
    <p:extLst>
      <p:ext uri="{BB962C8B-B14F-4D97-AF65-F5344CB8AC3E}">
        <p14:creationId xmlns:p14="http://schemas.microsoft.com/office/powerpoint/2010/main" val="1897094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BDBE5C-BBE9-4E89-BEE5-DEB6EAB870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B5D480-68FA-477B-B5CC-2417CD323DE0}"/>
              </a:ext>
            </a:extLst>
          </p:cNvPr>
          <p:cNvSpPr>
            <a:spLocks noGrp="1"/>
          </p:cNvSpPr>
          <p:nvPr>
            <p:ph type="title"/>
          </p:nvPr>
        </p:nvSpPr>
        <p:spPr>
          <a:xfrm>
            <a:off x="643467" y="634946"/>
            <a:ext cx="3689094" cy="5055904"/>
          </a:xfrm>
        </p:spPr>
        <p:txBody>
          <a:bodyPr anchor="ctr">
            <a:normAutofit/>
          </a:bodyPr>
          <a:lstStyle/>
          <a:p>
            <a:pPr algn="r"/>
            <a:r>
              <a:rPr lang="en-US" dirty="0"/>
              <a:t>First Steps</a:t>
            </a:r>
            <a:endParaRPr lang="en-US"/>
          </a:p>
        </p:txBody>
      </p:sp>
      <p:cxnSp>
        <p:nvCxnSpPr>
          <p:cNvPr id="11" name="Straight Connector 10">
            <a:extLst>
              <a:ext uri="{FF2B5EF4-FFF2-40B4-BE49-F238E27FC236}">
                <a16:creationId xmlns:a16="http://schemas.microsoft.com/office/drawing/2014/main" id="{2752F38C-F560-47AA-90AD-209F39C041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FC4168B-AA75-4715-9B96-CF84B170A6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0053A940-E333-45F8-A95F-DB77DB384F56}"/>
              </a:ext>
            </a:extLst>
          </p:cNvPr>
          <p:cNvGraphicFramePr>
            <a:graphicFrameLocks noGrp="1"/>
          </p:cNvGraphicFramePr>
          <p:nvPr>
            <p:ph idx="1"/>
            <p:extLst>
              <p:ext uri="{D42A27DB-BD31-4B8C-83A1-F6EECF244321}">
                <p14:modId xmlns:p14="http://schemas.microsoft.com/office/powerpoint/2010/main" val="1136439776"/>
              </p:ext>
            </p:extLst>
          </p:nvPr>
        </p:nvGraphicFramePr>
        <p:xfrm>
          <a:off x="4976031" y="634947"/>
          <a:ext cx="6582555" cy="5121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9368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13">
            <a:extLst>
              <a:ext uri="{FF2B5EF4-FFF2-40B4-BE49-F238E27FC236}">
                <a16:creationId xmlns:a16="http://schemas.microsoft.com/office/drawing/2014/main" id="{4FD69FDD-BA96-4954-ADAC-DA35030A0C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21026ED8-45A7-435A-B4ED-2DDAD6EEDC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0AB64253-2C17-48FF-9BD9-C401D72CB7CB}"/>
              </a:ext>
            </a:extLst>
          </p:cNvPr>
          <p:cNvGraphicFramePr>
            <a:graphicFrameLocks noGrp="1"/>
          </p:cNvGraphicFramePr>
          <p:nvPr>
            <p:ph idx="4294967295"/>
            <p:extLst>
              <p:ext uri="{D42A27DB-BD31-4B8C-83A1-F6EECF244321}">
                <p14:modId xmlns:p14="http://schemas.microsoft.com/office/powerpoint/2010/main" val="3467992716"/>
              </p:ext>
            </p:extLst>
          </p:nvPr>
        </p:nvGraphicFramePr>
        <p:xfrm>
          <a:off x="1031508" y="1317723"/>
          <a:ext cx="10119362" cy="3765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0763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42D60-C729-4911-B77A-B2FB092AF85B}"/>
              </a:ext>
            </a:extLst>
          </p:cNvPr>
          <p:cNvSpPr>
            <a:spLocks noGrp="1"/>
          </p:cNvSpPr>
          <p:nvPr>
            <p:ph type="title"/>
          </p:nvPr>
        </p:nvSpPr>
        <p:spPr/>
        <p:txBody>
          <a:bodyPr>
            <a:normAutofit/>
          </a:bodyPr>
          <a:lstStyle/>
          <a:p>
            <a:r>
              <a:rPr lang="en-US" sz="3200" dirty="0"/>
              <a:t>All Line Supervisors, Manufacturing Engineering, Warehouse and Shipping staff and all Production staff have worked throughout the Pandemic on-site in Manchester on two shifts</a:t>
            </a:r>
          </a:p>
        </p:txBody>
      </p:sp>
      <p:sp>
        <p:nvSpPr>
          <p:cNvPr id="3" name="Content Placeholder 2">
            <a:extLst>
              <a:ext uri="{FF2B5EF4-FFF2-40B4-BE49-F238E27FC236}">
                <a16:creationId xmlns:a16="http://schemas.microsoft.com/office/drawing/2014/main" id="{02D8FC95-39AC-4971-B9B3-5802B7F9C8AA}"/>
              </a:ext>
            </a:extLst>
          </p:cNvPr>
          <p:cNvSpPr>
            <a:spLocks noGrp="1"/>
          </p:cNvSpPr>
          <p:nvPr>
            <p:ph idx="1"/>
          </p:nvPr>
        </p:nvSpPr>
        <p:spPr/>
        <p:txBody>
          <a:bodyPr/>
          <a:lstStyle/>
          <a:p>
            <a:r>
              <a:rPr lang="en-US" dirty="0"/>
              <a:t>We immediately staggered the lunch break to allow for better social distancing in our cafeteria</a:t>
            </a:r>
          </a:p>
          <a:p>
            <a:r>
              <a:rPr lang="en-US" dirty="0"/>
              <a:t>We allowed some 1st shift employees who wanted to stagger with 2nd shift to accommodate temporary changes in childcare and family work schedules</a:t>
            </a:r>
          </a:p>
          <a:p>
            <a:r>
              <a:rPr lang="en-US" dirty="0"/>
              <a:t>Most workstations were already spaced more than 6’ apart but we made slight alterations in a few Cells for better social distancing</a:t>
            </a:r>
          </a:p>
          <a:p>
            <a:r>
              <a:rPr lang="en-US" dirty="0"/>
              <a:t>During the first few weeks we furloughed 6-8 employees who worked in Cells that had material shortages due to COVID-affected suppliers; we have also had two employees who have remained out for the duration because they have medical conditions that put them at risk of contracting COVID – Jewell has had no infections within our Company </a:t>
            </a:r>
          </a:p>
          <a:p>
            <a:endParaRPr lang="en-US" dirty="0"/>
          </a:p>
        </p:txBody>
      </p:sp>
    </p:spTree>
    <p:extLst>
      <p:ext uri="{BB962C8B-B14F-4D97-AF65-F5344CB8AC3E}">
        <p14:creationId xmlns:p14="http://schemas.microsoft.com/office/powerpoint/2010/main" val="268600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36CDA-F82A-4F15-A351-55297D3B185F}"/>
              </a:ext>
            </a:extLst>
          </p:cNvPr>
          <p:cNvSpPr>
            <a:spLocks noGrp="1"/>
          </p:cNvSpPr>
          <p:nvPr>
            <p:ph type="title"/>
          </p:nvPr>
        </p:nvSpPr>
        <p:spPr/>
        <p:txBody>
          <a:bodyPr/>
          <a:lstStyle/>
          <a:p>
            <a:r>
              <a:rPr lang="en-US" dirty="0"/>
              <a:t>What has this meant for new business?	</a:t>
            </a:r>
          </a:p>
        </p:txBody>
      </p:sp>
      <p:sp>
        <p:nvSpPr>
          <p:cNvPr id="3" name="Content Placeholder 2">
            <a:extLst>
              <a:ext uri="{FF2B5EF4-FFF2-40B4-BE49-F238E27FC236}">
                <a16:creationId xmlns:a16="http://schemas.microsoft.com/office/drawing/2014/main" id="{0414966F-C4B8-4B14-B5BB-A81BEF101CCE}"/>
              </a:ext>
            </a:extLst>
          </p:cNvPr>
          <p:cNvSpPr>
            <a:spLocks noGrp="1"/>
          </p:cNvSpPr>
          <p:nvPr>
            <p:ph idx="1"/>
          </p:nvPr>
        </p:nvSpPr>
        <p:spPr/>
        <p:txBody>
          <a:bodyPr>
            <a:normAutofit/>
          </a:bodyPr>
          <a:lstStyle/>
          <a:p>
            <a:r>
              <a:rPr lang="en-US" dirty="0"/>
              <a:t>Although we cancelled several international trade events, we had a strong export sales channel in place prior to COVID-19 so we have been able to maintain good communication with our distributors and customers</a:t>
            </a:r>
          </a:p>
          <a:p>
            <a:r>
              <a:rPr lang="en-US" dirty="0"/>
              <a:t>New orders since this Spring have ebbed and flowed as regions have been affected globally but we are within 15% of our YTD target</a:t>
            </a:r>
          </a:p>
          <a:p>
            <a:r>
              <a:rPr lang="en-US" dirty="0"/>
              <a:t>Business from new customers is off</a:t>
            </a:r>
          </a:p>
          <a:p>
            <a:r>
              <a:rPr lang="en-US" dirty="0"/>
              <a:t>We have suffered from some supply chain disruption due to COVID-19, however, this has mainly affected our “non-essential” business where several customers have been shut down thus minimizing the impact of shipment delays </a:t>
            </a:r>
          </a:p>
          <a:p>
            <a:pPr marL="0" indent="0">
              <a:buNone/>
            </a:pPr>
            <a:endParaRPr lang="en-US" dirty="0"/>
          </a:p>
        </p:txBody>
      </p:sp>
    </p:spTree>
    <p:extLst>
      <p:ext uri="{BB962C8B-B14F-4D97-AF65-F5344CB8AC3E}">
        <p14:creationId xmlns:p14="http://schemas.microsoft.com/office/powerpoint/2010/main" val="110353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8A427-060D-4CFD-A4F3-44D16297FBBF}"/>
              </a:ext>
            </a:extLst>
          </p:cNvPr>
          <p:cNvSpPr>
            <a:spLocks noGrp="1"/>
          </p:cNvSpPr>
          <p:nvPr>
            <p:ph type="title"/>
          </p:nvPr>
        </p:nvSpPr>
        <p:spPr/>
        <p:txBody>
          <a:bodyPr/>
          <a:lstStyle/>
          <a:p>
            <a:r>
              <a:rPr lang="en-US" dirty="0"/>
              <a:t>Business and Social Impacts from operating during COVID-19</a:t>
            </a:r>
          </a:p>
        </p:txBody>
      </p:sp>
      <p:sp>
        <p:nvSpPr>
          <p:cNvPr id="3" name="Content Placeholder 2">
            <a:extLst>
              <a:ext uri="{FF2B5EF4-FFF2-40B4-BE49-F238E27FC236}">
                <a16:creationId xmlns:a16="http://schemas.microsoft.com/office/drawing/2014/main" id="{C4978009-BD11-42FF-8571-B643DC01ECAE}"/>
              </a:ext>
            </a:extLst>
          </p:cNvPr>
          <p:cNvSpPr>
            <a:spLocks noGrp="1"/>
          </p:cNvSpPr>
          <p:nvPr>
            <p:ph idx="1"/>
          </p:nvPr>
        </p:nvSpPr>
        <p:spPr/>
        <p:txBody>
          <a:bodyPr/>
          <a:lstStyle/>
          <a:p>
            <a:r>
              <a:rPr lang="en-US" dirty="0"/>
              <a:t>We have been forced to use an existing video-conferencing tool that was little used before – both for internal meetings where we still shy away from using conference rooms and for customer and supplier communication  - I believe this “habit” will remain even after we can   safely fly again</a:t>
            </a:r>
          </a:p>
          <a:p>
            <a:r>
              <a:rPr lang="en-US" dirty="0"/>
              <a:t>During a strange labor market, we have had some turn-over yet we have also hired some very strong new employees</a:t>
            </a:r>
          </a:p>
          <a:p>
            <a:r>
              <a:rPr lang="en-US" dirty="0"/>
              <a:t>Our ability to pay everyone throughout the Pandemic and provide clear communication at each step that we have taken has been appreciated by staff</a:t>
            </a:r>
          </a:p>
          <a:p>
            <a:endParaRPr lang="en-US" dirty="0"/>
          </a:p>
          <a:p>
            <a:endParaRPr lang="en-US" dirty="0"/>
          </a:p>
        </p:txBody>
      </p:sp>
    </p:spTree>
    <p:extLst>
      <p:ext uri="{BB962C8B-B14F-4D97-AF65-F5344CB8AC3E}">
        <p14:creationId xmlns:p14="http://schemas.microsoft.com/office/powerpoint/2010/main" val="25474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565516383"/>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3CD65D-61A5-43C9-A837-6EC73C7DA8AB}">
  <ds:schemaRefs>
    <ds:schemaRef ds:uri="http://purl.org/dc/terms/"/>
    <ds:schemaRef ds:uri="http://purl.org/dc/dcmitype/"/>
    <ds:schemaRef ds:uri="16c05727-aa75-4e4a-9b5f-8a80a1165891"/>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71af3243-3dd4-4a8d-8c0d-dd76da1f02a5"/>
    <ds:schemaRef ds:uri="http://www.w3.org/XML/1998/namespace"/>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129</TotalTime>
  <Words>614</Words>
  <Application>Microsoft Office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Georgia Pro Cond Light</vt:lpstr>
      <vt:lpstr>Speak Pro</vt:lpstr>
      <vt:lpstr>Times New Roman</vt:lpstr>
      <vt:lpstr>RetrospectVTI</vt:lpstr>
      <vt:lpstr>PowerPoint Presentation</vt:lpstr>
      <vt:lpstr>Changed Work Environment During Covid-19   Jewell Instruments’ Journey (so far)</vt:lpstr>
      <vt:lpstr>Background</vt:lpstr>
      <vt:lpstr>First Steps</vt:lpstr>
      <vt:lpstr>PowerPoint Presentation</vt:lpstr>
      <vt:lpstr>All Line Supervisors, Manufacturing Engineering, Warehouse and Shipping staff and all Production staff have worked throughout the Pandemic on-site in Manchester on two shifts</vt:lpstr>
      <vt:lpstr>What has this meant for new business? </vt:lpstr>
      <vt:lpstr>Business and Social Impacts from operating during COVID-19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Changed Work Environment During Covid-19   Jewell Instruments’ Journey (so far)</dc:title>
  <dc:creator>Tim Dining</dc:creator>
  <cp:lastModifiedBy>Jillian Duddy</cp:lastModifiedBy>
  <cp:revision>11</cp:revision>
  <dcterms:created xsi:type="dcterms:W3CDTF">2020-10-02T01:06:21Z</dcterms:created>
  <dcterms:modified xsi:type="dcterms:W3CDTF">2020-11-02T18:22:55Z</dcterms:modified>
</cp:coreProperties>
</file>