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11"/>
  </p:notesMasterIdLst>
  <p:sldIdLst>
    <p:sldId id="309" r:id="rId2"/>
    <p:sldId id="299" r:id="rId3"/>
    <p:sldId id="287" r:id="rId4"/>
    <p:sldId id="320" r:id="rId5"/>
    <p:sldId id="319" r:id="rId6"/>
    <p:sldId id="318" r:id="rId7"/>
    <p:sldId id="321" r:id="rId8"/>
    <p:sldId id="316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C67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9"/>
    <p:restoredTop sz="94712"/>
  </p:normalViewPr>
  <p:slideViewPr>
    <p:cSldViewPr snapToGrid="0" snapToObjects="1">
      <p:cViewPr varScale="1">
        <p:scale>
          <a:sx n="76" d="100"/>
          <a:sy n="76" d="100"/>
        </p:scale>
        <p:origin x="4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074A3-8C63-6946-AFD7-6AC2A99C78D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4FF3E-BD02-434F-A9E3-B9979DE1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20500-4B34-459B-94B5-79B35A0F24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3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20500-4B34-459B-94B5-79B35A0F24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20500-4B34-459B-94B5-79B35A0F24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0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20500-4B34-459B-94B5-79B35A0F24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1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3CE600F-EC05-EB45-8499-DAF876CF1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0"/>
            <a:ext cx="10910813" cy="6858000"/>
          </a:xfrm>
        </p:spPr>
        <p:txBody>
          <a:bodyPr anchor="ctr" anchorCtr="0"/>
          <a:lstStyle>
            <a:lvl1pPr>
              <a:lnSpc>
                <a:spcPts val="4860"/>
              </a:lnSpc>
              <a:defRPr sz="4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HEADLINE GOES HERE. ALL CAPS. </a:t>
            </a:r>
            <a:br>
              <a:rPr lang="en-US" dirty="0" smtClean="0"/>
            </a:br>
            <a:r>
              <a:rPr lang="en-US" dirty="0" smtClean="0"/>
              <a:t>ONE LINE OR TWO LINES.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3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300869" y="0"/>
            <a:ext cx="68911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683511"/>
            <a:ext cx="5221356" cy="3193290"/>
          </a:xfrm>
          <a:prstGeom prst="rect">
            <a:avLst/>
          </a:prstGeom>
        </p:spPr>
        <p:txBody>
          <a:bodyPr wrap="square" lIns="0" tIns="0" rIns="0" bIns="0"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  <a:r>
              <a:rPr lang="en-US" dirty="0" err="1" smtClean="0"/>
              <a:t>Praesent</a:t>
            </a:r>
            <a:r>
              <a:rPr lang="en-US" dirty="0" smtClean="0"/>
              <a:t> in nisi lacus.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, mi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ligula </a:t>
            </a:r>
            <a:r>
              <a:rPr lang="en-US" dirty="0" err="1" smtClean="0"/>
              <a:t>ut</a:t>
            </a:r>
            <a:r>
              <a:rPr lang="en-US" dirty="0" smtClean="0"/>
              <a:t> ipsum. Integer </a:t>
            </a:r>
            <a:r>
              <a:rPr lang="en-US" dirty="0" err="1" smtClean="0"/>
              <a:t>consectetur</a:t>
            </a:r>
            <a:r>
              <a:rPr lang="en-US" dirty="0" smtClean="0"/>
              <a:t> ante at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42901" y="381000"/>
            <a:ext cx="3142422" cy="21501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644348" y="381000"/>
            <a:ext cx="2040835" cy="35283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42901" y="2756453"/>
            <a:ext cx="3142422" cy="35118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44348" y="4118113"/>
            <a:ext cx="2040835" cy="21501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8100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sp>
        <p:nvSpPr>
          <p:cNvPr id="1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100" y="6506273"/>
            <a:ext cx="4114800" cy="23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059886" y="6486978"/>
            <a:ext cx="70031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374296" y="0"/>
            <a:ext cx="5817704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42900" y="901149"/>
            <a:ext cx="6601239" cy="5022573"/>
          </a:xfrm>
          <a:prstGeom prst="rect">
            <a:avLst/>
          </a:prstGeom>
          <a:solidFill>
            <a:srgbClr val="0D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4644" y="2724178"/>
            <a:ext cx="5221356" cy="3193290"/>
          </a:xfrm>
          <a:prstGeom prst="rect">
            <a:avLst/>
          </a:prstGeom>
        </p:spPr>
        <p:txBody>
          <a:bodyPr wrap="square" lIns="0" tIns="0" rIns="0" bIns="0"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0" y="140970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100" y="6506273"/>
            <a:ext cx="4114800" cy="23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059886" y="6486978"/>
            <a:ext cx="70031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00100" y="609601"/>
            <a:ext cx="10530509" cy="5196113"/>
          </a:xfrm>
          <a:prstGeom prst="rect">
            <a:avLst/>
          </a:prstGeom>
          <a:solidFill>
            <a:srgbClr val="0D5C67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12834" y="1205949"/>
            <a:ext cx="4187687" cy="4585252"/>
          </a:xfrm>
          <a:prstGeom prst="rect">
            <a:avLst/>
          </a:prstGeom>
        </p:spPr>
        <p:txBody>
          <a:bodyPr wrap="square" lIns="0" tIns="0" rIns="0" bIns="0"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rutrum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</a:p>
          <a:p>
            <a:pPr lvl="1"/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endParaRPr lang="en-US" dirty="0" smtClean="0"/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2229" y="609600"/>
            <a:ext cx="4558888" cy="51743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STYLE.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800100" y="6506273"/>
            <a:ext cx="4114800" cy="232855"/>
          </a:xfrm>
        </p:spPr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059886" y="6486978"/>
            <a:ext cx="700314" cy="273050"/>
          </a:xfrm>
        </p:spPr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 txBox="1">
            <a:spLocks/>
          </p:cNvSpPr>
          <p:nvPr userDrawn="1"/>
        </p:nvSpPr>
        <p:spPr>
          <a:xfrm>
            <a:off x="800100" y="4214191"/>
            <a:ext cx="4182717" cy="20143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D5C67"/>
                </a:solidFill>
              </a:rPr>
              <a:t>CLICK TO EDIT MASTER TITLE STYLE</a:t>
            </a:r>
            <a:r>
              <a:rPr lang="en-US" baseline="0" dirty="0" smtClean="0">
                <a:solidFill>
                  <a:srgbClr val="0D5C67"/>
                </a:solidFill>
              </a:rPr>
              <a:t>. CAN BE UP TO THREE LINES OF COPY IF NEEDED.</a:t>
            </a:r>
            <a:endParaRPr lang="en-US" dirty="0">
              <a:solidFill>
                <a:srgbClr val="0D5C67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1140308"/>
            <a:ext cx="10570265" cy="1973953"/>
          </a:xfrm>
          <a:prstGeom prst="rect">
            <a:avLst/>
          </a:prstGeom>
        </p:spPr>
        <p:txBody>
          <a:bodyPr/>
          <a:lstStyle>
            <a:lvl1pPr>
              <a:defRPr sz="36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styles. This can be a statement of some kind, or a quote.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882570"/>
            <a:ext cx="5221356" cy="2739719"/>
          </a:xfrm>
          <a:prstGeom prst="rect">
            <a:avLst/>
          </a:prstGeom>
        </p:spPr>
        <p:txBody>
          <a:bodyPr wrap="square" lIns="0" tIns="0" rIns="0" bIns="0"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800100" y="6506273"/>
            <a:ext cx="4114800" cy="232855"/>
          </a:xfrm>
        </p:spPr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059886" y="6486978"/>
            <a:ext cx="700314" cy="273050"/>
          </a:xfrm>
        </p:spPr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5360147-EC50-E24D-92E2-B254D27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083" y="0"/>
            <a:ext cx="4116917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1683510"/>
            <a:ext cx="3383973" cy="4399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00"/>
              </a:lnSpc>
              <a:defRPr sz="1600"/>
            </a:lvl1pPr>
            <a:lvl2pPr>
              <a:defRPr sz="1400"/>
            </a:lvl2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</a:p>
          <a:p>
            <a:pPr lvl="1"/>
            <a:r>
              <a:rPr lang="en-US" dirty="0" err="1" smtClean="0"/>
              <a:t>Praesent</a:t>
            </a:r>
            <a:r>
              <a:rPr lang="en-US" dirty="0" smtClean="0"/>
              <a:t> in nisi lacus.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mi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ligula </a:t>
            </a:r>
            <a:r>
              <a:rPr lang="en-US" dirty="0" err="1" smtClean="0"/>
              <a:t>ut</a:t>
            </a:r>
            <a:r>
              <a:rPr lang="en-US" dirty="0" smtClean="0"/>
              <a:t> ipsum. Integer </a:t>
            </a:r>
            <a:r>
              <a:rPr lang="en-US" dirty="0" err="1" smtClean="0"/>
              <a:t>consectetur</a:t>
            </a:r>
            <a:r>
              <a:rPr lang="en-US" dirty="0" smtClean="0"/>
              <a:t> ante at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. 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44291" y="1661491"/>
            <a:ext cx="4916557" cy="3838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81000"/>
            <a:ext cx="5295900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800100" y="6506273"/>
            <a:ext cx="4114800" cy="232855"/>
          </a:xfrm>
        </p:spPr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059886" y="6486978"/>
            <a:ext cx="700314" cy="273050"/>
          </a:xfrm>
        </p:spPr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360147-EC50-E24D-92E2-B254D27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083" y="0"/>
            <a:ext cx="4116917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00764-E76F-844D-B6AE-D4AD069B0F3D}"/>
              </a:ext>
            </a:extLst>
          </p:cNvPr>
          <p:cNvSpPr txBox="1"/>
          <p:nvPr userDrawn="1"/>
        </p:nvSpPr>
        <p:spPr>
          <a:xfrm>
            <a:off x="4720590" y="-62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CE600F-EC05-EB45-8499-DAF876CF1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1174515"/>
            <a:ext cx="9559091" cy="4523920"/>
          </a:xfrm>
        </p:spPr>
        <p:txBody>
          <a:bodyPr anchor="ctr" anchorCtr="0"/>
          <a:lstStyle>
            <a:lvl1pPr>
              <a:lnSpc>
                <a:spcPts val="4860"/>
              </a:lnSpc>
              <a:defRPr sz="2800" baseline="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Nunc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ante,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lorem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. Nam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blandit</a:t>
            </a:r>
            <a:r>
              <a:rPr lang="en-US" dirty="0" smtClean="0"/>
              <a:t> et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riangle 1"/>
          <p:cNvSpPr/>
          <p:nvPr userDrawn="1"/>
        </p:nvSpPr>
        <p:spPr>
          <a:xfrm rot="5400000">
            <a:off x="320923" y="1781506"/>
            <a:ext cx="318657" cy="27470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800100" y="6506273"/>
            <a:ext cx="4114800" cy="232855"/>
          </a:xfrm>
        </p:spPr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059886" y="6486978"/>
            <a:ext cx="700314" cy="273050"/>
          </a:xfrm>
        </p:spPr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8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43358A-948F-744C-8DE6-64D5564D5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3CE600F-EC05-EB45-8499-DAF876CF1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0"/>
            <a:ext cx="10910813" cy="6858000"/>
          </a:xfrm>
        </p:spPr>
        <p:txBody>
          <a:bodyPr anchor="ctr" anchorCtr="0"/>
          <a:lstStyle>
            <a:lvl1pPr>
              <a:lnSpc>
                <a:spcPts val="4860"/>
              </a:lnSpc>
              <a:defRPr sz="4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HEADLINE GOES HERE. ALL CAPS. </a:t>
            </a:r>
            <a:br>
              <a:rPr lang="en-US" dirty="0" smtClean="0"/>
            </a:br>
            <a:r>
              <a:rPr lang="en-US" dirty="0" smtClean="0"/>
              <a:t>ONE LINE OR TWO LINES.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800100" y="6506273"/>
            <a:ext cx="4114800" cy="232855"/>
          </a:xfrm>
        </p:spPr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059886" y="6486978"/>
            <a:ext cx="700314" cy="273050"/>
          </a:xfrm>
        </p:spPr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#2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3CE600F-EC05-EB45-8499-DAF876CF1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0"/>
            <a:ext cx="10910813" cy="6858000"/>
          </a:xfrm>
        </p:spPr>
        <p:txBody>
          <a:bodyPr anchor="ctr" anchorCtr="0"/>
          <a:lstStyle>
            <a:lvl1pPr>
              <a:lnSpc>
                <a:spcPts val="4860"/>
              </a:lnSpc>
              <a:defRPr sz="4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HEADLINE GOES HERE. ALL CAPS. </a:t>
            </a:r>
            <a:br>
              <a:rPr lang="en-US" dirty="0" smtClean="0"/>
            </a:br>
            <a:r>
              <a:rPr lang="en-US" dirty="0" smtClean="0"/>
              <a:t>ONE LINE OR TWO LINES.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#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63CE600F-EC05-EB45-8499-DAF876CF1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0"/>
            <a:ext cx="10910813" cy="6858000"/>
          </a:xfrm>
        </p:spPr>
        <p:txBody>
          <a:bodyPr anchor="ctr" anchorCtr="0"/>
          <a:lstStyle>
            <a:lvl1pPr>
              <a:lnSpc>
                <a:spcPts val="4860"/>
              </a:lnSpc>
              <a:defRPr sz="4400" baseline="0">
                <a:solidFill>
                  <a:srgbClr val="0D5C67"/>
                </a:solidFill>
              </a:defRPr>
            </a:lvl1pPr>
          </a:lstStyle>
          <a:p>
            <a:r>
              <a:rPr lang="en-US" dirty="0" smtClean="0"/>
              <a:t>HEADLINE GOES HERE. ALL CAPS. </a:t>
            </a:r>
            <a:br>
              <a:rPr lang="en-US" dirty="0" smtClean="0"/>
            </a:br>
            <a:r>
              <a:rPr lang="en-US" dirty="0" smtClean="0"/>
              <a:t>ONE LINE OR TWO LINES.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51" y="6040058"/>
            <a:ext cx="2305050" cy="2973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360147-EC50-E24D-92E2-B254D27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083" y="0"/>
            <a:ext cx="411691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8746D22-DEB8-EE4E-8C4C-B82BEAC3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15" y="1702903"/>
            <a:ext cx="8570128" cy="4668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350" indent="-6350">
              <a:lnSpc>
                <a:spcPts val="2400"/>
              </a:lnSpc>
              <a:tabLst/>
              <a:defRPr/>
            </a:lvl1pPr>
            <a:lvl2pPr>
              <a:lnSpc>
                <a:spcPts val="2400"/>
              </a:lnSpc>
              <a:defRPr/>
            </a:lvl2pPr>
            <a:lvl3pPr>
              <a:lnSpc>
                <a:spcPts val="2400"/>
              </a:lnSpc>
              <a:defRPr/>
            </a:lvl3pPr>
            <a:lvl4pPr>
              <a:lnSpc>
                <a:spcPts val="2400"/>
              </a:lnSpc>
              <a:defRPr/>
            </a:lvl4pPr>
            <a:lvl5pPr>
              <a:lnSpc>
                <a:spcPts val="24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-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0" y="38100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360147-EC50-E24D-92E2-B254D27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083" y="0"/>
            <a:ext cx="411691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00693" y="3429001"/>
            <a:ext cx="4156490" cy="2242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1800"/>
              </a:lnSpc>
              <a:defRPr sz="14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95062"/>
            <a:ext cx="5022574" cy="10999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00"/>
              </a:lnSpc>
              <a:defRPr sz="1400" b="1" i="1">
                <a:solidFill>
                  <a:schemeClr val="bg2"/>
                </a:solidFill>
              </a:defRPr>
            </a:lvl1pPr>
          </a:lstStyle>
          <a:p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0100" y="3428999"/>
            <a:ext cx="4858578" cy="286578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Chart or supporting image here. Drag image onto this space or double click to browse and insert.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096000" y="1073404"/>
            <a:ext cx="874368" cy="672591"/>
          </a:xfrm>
          <a:prstGeom prst="rect">
            <a:avLst/>
          </a:prstGeom>
        </p:spPr>
      </p:pic>
      <p:sp>
        <p:nvSpPr>
          <p:cNvPr id="11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0" y="38100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pic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360147-EC50-E24D-92E2-B254D27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083" y="0"/>
            <a:ext cx="4116917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85284" y="1676400"/>
            <a:ext cx="3149325" cy="155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14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100" y="1676400"/>
            <a:ext cx="1068457" cy="983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381184" y="1676400"/>
            <a:ext cx="3149325" cy="155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14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1676400"/>
            <a:ext cx="1068457" cy="983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85284" y="3796748"/>
            <a:ext cx="3149325" cy="155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14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800100" y="3796748"/>
            <a:ext cx="1068457" cy="983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381184" y="3796748"/>
            <a:ext cx="3149325" cy="15571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14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096000" y="3796748"/>
            <a:ext cx="1068457" cy="983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0" y="38100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sp>
        <p:nvSpPr>
          <p:cNvPr id="2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100" y="6506273"/>
            <a:ext cx="4114800" cy="23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2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059886" y="6486978"/>
            <a:ext cx="70031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column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5360147-EC50-E24D-92E2-B254D27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5083" y="0"/>
            <a:ext cx="4116917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00101" y="2802835"/>
            <a:ext cx="1810577" cy="1861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2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171160" y="1676400"/>
            <a:ext cx="1068457" cy="983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920449" y="2802835"/>
            <a:ext cx="1810577" cy="1861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2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291508" y="1676400"/>
            <a:ext cx="1068457" cy="983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71444" y="2802835"/>
            <a:ext cx="1810577" cy="1861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2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442503" y="1676400"/>
            <a:ext cx="1068457" cy="983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218293" y="2802835"/>
            <a:ext cx="1810577" cy="1861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2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589352" y="1676400"/>
            <a:ext cx="1068457" cy="983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0" y="38100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100" y="6506273"/>
            <a:ext cx="4114800" cy="23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059886" y="6486978"/>
            <a:ext cx="70031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81461" y="0"/>
            <a:ext cx="4810539" cy="6858000"/>
          </a:xfrm>
          <a:prstGeom prst="rect">
            <a:avLst/>
          </a:prstGeom>
          <a:solidFill>
            <a:srgbClr val="0D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00099" y="1683510"/>
            <a:ext cx="5693465" cy="378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00"/>
              </a:lnSpc>
              <a:defRPr sz="1600"/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</a:p>
          <a:p>
            <a:r>
              <a:rPr lang="en-US" dirty="0" err="1" smtClean="0"/>
              <a:t>Praesent</a:t>
            </a:r>
            <a:r>
              <a:rPr lang="en-US" dirty="0" smtClean="0"/>
              <a:t> in nisi lacus.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, mi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ligula </a:t>
            </a:r>
            <a:r>
              <a:rPr lang="en-US" dirty="0" err="1" smtClean="0"/>
              <a:t>ut</a:t>
            </a:r>
            <a:r>
              <a:rPr lang="en-US" dirty="0" smtClean="0"/>
              <a:t> ipsum. Integer </a:t>
            </a:r>
            <a:r>
              <a:rPr lang="en-US" dirty="0" err="1" smtClean="0"/>
              <a:t>consectetur</a:t>
            </a:r>
            <a:r>
              <a:rPr lang="en-US" dirty="0" smtClean="0"/>
              <a:t> ante at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. 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943021" y="1550988"/>
            <a:ext cx="3811657" cy="44389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buSzPct val="80000"/>
              <a:buFont typeface="LucidaGrande" charset="0"/>
              <a:buChar char="►"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</a:p>
          <a:p>
            <a:r>
              <a:rPr lang="en-US" dirty="0" err="1" smtClean="0"/>
              <a:t>Praesent</a:t>
            </a:r>
            <a:r>
              <a:rPr lang="en-US" dirty="0" smtClean="0"/>
              <a:t> in nisi lacus. </a:t>
            </a:r>
          </a:p>
        </p:txBody>
      </p:sp>
      <p:sp>
        <p:nvSpPr>
          <p:cNvPr id="13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 txBox="1">
            <a:spLocks/>
          </p:cNvSpPr>
          <p:nvPr userDrawn="1"/>
        </p:nvSpPr>
        <p:spPr>
          <a:xfrm>
            <a:off x="7866869" y="846112"/>
            <a:ext cx="3861306" cy="903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</a:rPr>
              <a:t>CLICK TO EDIT MASTER TITLE STYLE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NO MORE THAN TWO LINES.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0" y="38100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100" y="6506273"/>
            <a:ext cx="4114800" cy="23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059886" y="6486978"/>
            <a:ext cx="70031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Triangle 4"/>
          <p:cNvSpPr/>
          <p:nvPr userDrawn="1"/>
        </p:nvSpPr>
        <p:spPr>
          <a:xfrm rot="5400000">
            <a:off x="-956367" y="-835460"/>
            <a:ext cx="11369305" cy="8528916"/>
          </a:xfrm>
          <a:prstGeom prst="triangle">
            <a:avLst>
              <a:gd name="adj" fmla="val 50233"/>
            </a:avLst>
          </a:prstGeom>
          <a:solidFill>
            <a:schemeClr val="bg2"/>
          </a:solidFill>
          <a:ln>
            <a:noFill/>
          </a:ln>
          <a:effectLst>
            <a:outerShdw blurRad="266700" dist="38100" dir="1458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00099" y="1683511"/>
            <a:ext cx="10517257" cy="3193290"/>
          </a:xfrm>
          <a:prstGeom prst="rect">
            <a:avLst/>
          </a:prstGeom>
        </p:spPr>
        <p:txBody>
          <a:bodyPr wrap="square" lIns="0" tIns="0" rIns="0" bIns="0" numCol="3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  <a:r>
              <a:rPr lang="en-US" dirty="0" err="1" smtClean="0"/>
              <a:t>Praesent</a:t>
            </a:r>
            <a:r>
              <a:rPr lang="en-US" dirty="0" smtClean="0"/>
              <a:t> in nisi lacus.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, mi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ligula </a:t>
            </a:r>
            <a:r>
              <a:rPr lang="en-US" dirty="0" err="1" smtClean="0"/>
              <a:t>ut</a:t>
            </a:r>
            <a:r>
              <a:rPr lang="en-US" dirty="0" smtClean="0"/>
              <a:t> ipsum. Integer </a:t>
            </a:r>
            <a:r>
              <a:rPr lang="en-US" dirty="0" err="1" smtClean="0"/>
              <a:t>consectetur</a:t>
            </a:r>
            <a:r>
              <a:rPr lang="en-US" dirty="0" smtClean="0"/>
              <a:t> ante at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eu</a:t>
            </a:r>
            <a:r>
              <a:rPr lang="en-US" dirty="0" smtClean="0"/>
              <a:t> magna. </a:t>
            </a:r>
            <a:r>
              <a:rPr lang="en-US" dirty="0" err="1" smtClean="0"/>
              <a:t>Praesent</a:t>
            </a:r>
            <a:r>
              <a:rPr lang="en-US" dirty="0" smtClean="0"/>
              <a:t> in nisi lacus.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, mi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ligula </a:t>
            </a:r>
            <a:r>
              <a:rPr lang="en-US" dirty="0" err="1" smtClean="0"/>
              <a:t>ut</a:t>
            </a:r>
            <a:r>
              <a:rPr lang="en-US" dirty="0" smtClean="0"/>
              <a:t> ipsum. Integer </a:t>
            </a:r>
            <a:r>
              <a:rPr lang="en-US" dirty="0" err="1" smtClean="0"/>
              <a:t>consectetur</a:t>
            </a:r>
            <a:r>
              <a:rPr lang="en-US" dirty="0" smtClean="0"/>
              <a:t> ante at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pretium</a:t>
            </a:r>
            <a:r>
              <a:rPr lang="en-US" dirty="0" smtClean="0"/>
              <a:t> magna. </a:t>
            </a:r>
            <a:r>
              <a:rPr lang="en-US" dirty="0" err="1" smtClean="0"/>
              <a:t>Sed</a:t>
            </a:r>
            <a:r>
              <a:rPr lang="en-US" dirty="0" smtClean="0"/>
              <a:t> gravida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nisi </a:t>
            </a:r>
            <a:r>
              <a:rPr lang="en-US" dirty="0" err="1" smtClean="0"/>
              <a:t>leo</a:t>
            </a:r>
            <a:r>
              <a:rPr lang="en-US" dirty="0" smtClean="0"/>
              <a:t>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mi et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0" y="38100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800100" y="6506273"/>
            <a:ext cx="4114800" cy="232855"/>
          </a:xfrm>
        </p:spPr>
        <p:txBody>
          <a:bodyPr/>
          <a:lstStyle/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059886" y="6486978"/>
            <a:ext cx="700314" cy="273050"/>
          </a:xfrm>
        </p:spPr>
        <p:txBody>
          <a:bodyPr/>
          <a:lstStyle/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725C45-A15B-3F47-95CC-8E856C3AB40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58959" y="6042991"/>
            <a:ext cx="2308448" cy="296497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8DA129CA-94AE-DA41-88ED-C6E0B36D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0" y="1389450"/>
            <a:ext cx="5279287" cy="677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TWO LINES.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0100" y="6506273"/>
            <a:ext cx="4114800" cy="23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059886" y="6486978"/>
            <a:ext cx="70031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AA15B9-73FC-E943-8A1E-C8D0AB1ACD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7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11" r:id="rId2"/>
    <p:sldLayoutId id="2147483812" r:id="rId3"/>
    <p:sldLayoutId id="2147483796" r:id="rId4"/>
    <p:sldLayoutId id="2147483803" r:id="rId5"/>
    <p:sldLayoutId id="2147483809" r:id="rId6"/>
    <p:sldLayoutId id="2147483810" r:id="rId7"/>
    <p:sldLayoutId id="2147483802" r:id="rId8"/>
    <p:sldLayoutId id="2147483800" r:id="rId9"/>
    <p:sldLayoutId id="2147483804" r:id="rId10"/>
    <p:sldLayoutId id="2147483805" r:id="rId11"/>
    <p:sldLayoutId id="2147483806" r:id="rId12"/>
    <p:sldLayoutId id="2147483807" r:id="rId13"/>
    <p:sldLayoutId id="2147483797" r:id="rId14"/>
    <p:sldLayoutId id="2147483774" r:id="rId15"/>
    <p:sldLayoutId id="214748377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2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1800" b="0" i="0" u="none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404813" indent="-23018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bg2"/>
        </a:buClr>
        <a:buSzPct val="65000"/>
        <a:buFont typeface="LucidaGrande" charset="0"/>
        <a:buChar char="►"/>
        <a:tabLst/>
        <a:defRPr sz="16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514350" indent="-1651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bg2"/>
        </a:buClr>
        <a:buSzPct val="50000"/>
        <a:buFont typeface="LucidaGrande" charset="0"/>
        <a:buChar char="►"/>
        <a:tabLst/>
        <a:defRPr sz="1400" b="0" i="0" kern="1200">
          <a:solidFill>
            <a:schemeClr val="bg2"/>
          </a:solidFill>
          <a:latin typeface="Arial" charset="0"/>
          <a:ea typeface="Arial" charset="0"/>
          <a:cs typeface="Arial" charset="0"/>
        </a:defRPr>
      </a:lvl3pPr>
      <a:lvl4pPr marL="1371600" indent="-85725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tabLst/>
        <a:defRPr sz="14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863600" indent="-17462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tabLst/>
        <a:defRPr sz="14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21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  <p15:guide id="6" orient="horz" pos="888" userDrawn="1">
          <p15:clr>
            <a:srgbClr val="F26B43"/>
          </p15:clr>
        </p15:guide>
        <p15:guide id="7" orient="horz" pos="1464" userDrawn="1">
          <p15:clr>
            <a:srgbClr val="F26B43"/>
          </p15:clr>
        </p15:guide>
        <p15:guide id="8" orient="horz" pos="144" userDrawn="1">
          <p15:clr>
            <a:srgbClr val="F26B43"/>
          </p15:clr>
        </p15:guide>
        <p15:guide id="9" orient="horz" pos="240" userDrawn="1">
          <p15:clr>
            <a:srgbClr val="F26B43"/>
          </p15:clr>
        </p15:guide>
        <p15:guide id="10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vaniav@nhmep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hmep.or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Sector Partnership Initiative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793" y="4901737"/>
            <a:ext cx="2797678" cy="9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9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65531" y="1895062"/>
            <a:ext cx="5553043" cy="1099929"/>
          </a:xfrm>
        </p:spPr>
        <p:txBody>
          <a:bodyPr/>
          <a:lstStyle/>
          <a:p>
            <a:r>
              <a:rPr lang="en-US" sz="2400" dirty="0" smtClean="0"/>
              <a:t>Connecting people, skills &amp; Industry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67507" y="2699017"/>
            <a:ext cx="8540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NH Sector Partnerships Initiative – or NH SPI – is your company’s connection to </a:t>
            </a:r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help </a:t>
            </a: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fill workforce gaps in New Hampshire’s construction, health care, hospitality, manufacturing and technology sectors. SPI coordinates it all at no up-front cost to your company.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800099" y="381000"/>
            <a:ext cx="5811716" cy="838200"/>
          </a:xfrm>
        </p:spPr>
        <p:txBody>
          <a:bodyPr/>
          <a:lstStyle/>
          <a:p>
            <a:r>
              <a:rPr lang="en-US" sz="6000" dirty="0" smtClean="0"/>
              <a:t>What is SPI?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59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099" y="381000"/>
            <a:ext cx="5627077" cy="838200"/>
          </a:xfrm>
        </p:spPr>
        <p:txBody>
          <a:bodyPr/>
          <a:lstStyle/>
          <a:p>
            <a:r>
              <a:rPr lang="en-US" sz="6600" dirty="0"/>
              <a:t>Our Sectors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4" y="1931340"/>
            <a:ext cx="9949348" cy="25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830" y="381000"/>
            <a:ext cx="8749032" cy="677890"/>
          </a:xfrm>
        </p:spPr>
        <p:txBody>
          <a:bodyPr/>
          <a:lstStyle/>
          <a:p>
            <a:r>
              <a:rPr lang="en-US" sz="6000" dirty="0" smtClean="0"/>
              <a:t>How Does SPI Work?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47447"/>
            <a:ext cx="9811504" cy="3525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392" y="4958862"/>
            <a:ext cx="8739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SPI untangles the web of workforce resources available to New Hampshire businesses.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Based </a:t>
            </a:r>
            <a:r>
              <a:rPr lang="en-US" dirty="0"/>
              <a:t>on industry need and cross-industry feedback, we help connect companies with each other, and then to workforce training programs hyper-targeted to your needs now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0958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Supporting </a:t>
            </a:r>
            <a:r>
              <a:rPr lang="en-US" b="1" dirty="0"/>
              <a:t>67,218 workers</a:t>
            </a:r>
            <a:r>
              <a:rPr lang="en-US" dirty="0"/>
              <a:t> across approximately 1,950 businesses, manufacturing is one of New Hampshire’s largest </a:t>
            </a:r>
            <a:r>
              <a:rPr lang="en-US" dirty="0" smtClean="0"/>
              <a:t>industries.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Major economic driver for the State of New Hampshire.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Most manufacturers in this state are small-midsized, with 91.2% of manufacturers being fewer than 100 workers.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Nearly 1/3 of manufacturing workers are nearing retirement (55 or older)</a:t>
            </a:r>
          </a:p>
          <a:p>
            <a:pPr marL="0" indent="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830" y="381000"/>
            <a:ext cx="6718008" cy="677890"/>
          </a:xfrm>
        </p:spPr>
        <p:txBody>
          <a:bodyPr/>
          <a:lstStyle/>
          <a:p>
            <a:r>
              <a:rPr lang="en-US" sz="6000" dirty="0" smtClean="0"/>
              <a:t>Manufacturing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4237892"/>
            <a:ext cx="39433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884" y="1670539"/>
            <a:ext cx="8570128" cy="48357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important first step is to connect with others in your sector about specific training needs and preferences.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NH SPI team will guide you through the process, knowing when and how to pull in resources, funding, and expertise from the extensive network of partner organizations and resources.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From there, we will use your experiences and sector feedback to identify and build cross-company training programs that upskill workers based on sector needs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If companies within these sectors can band together to identify common needs, SPI is poised to use pre-existing resources and new approaches to create training opportunities that give your current workforce the skills they’ll need to advance within your company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830" y="381000"/>
            <a:ext cx="5522255" cy="677890"/>
          </a:xfrm>
        </p:spPr>
        <p:txBody>
          <a:bodyPr/>
          <a:lstStyle/>
          <a:p>
            <a:r>
              <a:rPr lang="en-US" sz="6000" dirty="0" smtClean="0"/>
              <a:t>Action Steps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73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492" y="1538653"/>
            <a:ext cx="8570128" cy="533693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Employers have hard time finding local talent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/>
              <a:t>There’s a disconnect: what businesses need vs. what’s taught in schools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Things get complicated real quick (especially with government)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you have identified needs that your current training process is unable to meet, or you need your existing team to learn a new skill, NH SPI is a valuable resource for you.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Leveraging connections with many existing workforce training programs, the NH SPI team will map your needs with state and federal funding and training resources to create a flexible, consistent plan.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Why SPI?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42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381000"/>
            <a:ext cx="7200900" cy="838200"/>
          </a:xfrm>
        </p:spPr>
        <p:txBody>
          <a:bodyPr/>
          <a:lstStyle/>
          <a:p>
            <a:r>
              <a:rPr lang="en-US" sz="6000" dirty="0" smtClean="0"/>
              <a:t>Lets Get Started</a:t>
            </a:r>
            <a:endParaRPr lang="en-US" sz="6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45" y="1830413"/>
            <a:ext cx="7746023" cy="1997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6640" y="4129572"/>
            <a:ext cx="4823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2BF"/>
                </a:solidFill>
                <a:latin typeface="Helv"/>
              </a:rPr>
              <a:t>Evania Verley</a:t>
            </a:r>
          </a:p>
          <a:p>
            <a:pPr algn="ctr"/>
            <a:r>
              <a:rPr lang="en-US" b="1" i="1" dirty="0">
                <a:solidFill>
                  <a:srgbClr val="000000"/>
                </a:solidFill>
                <a:latin typeface="Helv"/>
              </a:rPr>
              <a:t>Manufacturing Sector Partnership Advisor</a:t>
            </a:r>
          </a:p>
          <a:p>
            <a:pPr algn="ctr"/>
            <a:r>
              <a:rPr lang="en-US" b="1" i="1" dirty="0">
                <a:solidFill>
                  <a:srgbClr val="000000"/>
                </a:solidFill>
                <a:latin typeface="Helv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Helv"/>
              </a:rPr>
              <a:t>NH </a:t>
            </a:r>
            <a:r>
              <a:rPr lang="en-US" b="1" dirty="0">
                <a:solidFill>
                  <a:srgbClr val="000000"/>
                </a:solidFill>
                <a:latin typeface="Helv"/>
              </a:rPr>
              <a:t>Manufacturing Extension Partnership (NH MEP)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Helv"/>
              </a:rPr>
              <a:t>M</a:t>
            </a:r>
            <a:r>
              <a:rPr lang="en-US" b="1" dirty="0">
                <a:solidFill>
                  <a:srgbClr val="000000"/>
                </a:solidFill>
                <a:latin typeface="Helv"/>
              </a:rPr>
              <a:t>: 603-724-4771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Helv"/>
              </a:rPr>
              <a:t>E:  </a:t>
            </a:r>
            <a:r>
              <a:rPr lang="en-US" b="1" u="sng" dirty="0">
                <a:latin typeface="Helv"/>
                <a:hlinkClick r:id="rId3"/>
              </a:rPr>
              <a:t>evaniav@nhmep.org</a:t>
            </a:r>
            <a:endParaRPr lang="en-US" b="1" dirty="0">
              <a:latin typeface="Helv"/>
              <a:hlinkClick r:id="rId3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Helv"/>
              </a:rPr>
              <a:t>W:  </a:t>
            </a:r>
            <a:r>
              <a:rPr lang="en-US" b="1" u="sng" dirty="0">
                <a:solidFill>
                  <a:srgbClr val="0082BF"/>
                </a:solidFill>
                <a:latin typeface="Helv"/>
                <a:hlinkClick r:id="rId4"/>
              </a:rPr>
              <a:t>www.nhmep.org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062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keep the conversation going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Joe Doiron</a:t>
            </a:r>
            <a:br>
              <a:rPr lang="en-US" sz="2400" dirty="0" smtClean="0"/>
            </a:br>
            <a:r>
              <a:rPr lang="en-US" sz="2400" dirty="0" smtClean="0"/>
              <a:t>Director</a:t>
            </a:r>
            <a:br>
              <a:rPr lang="en-US" sz="2400" dirty="0" smtClean="0"/>
            </a:br>
            <a:r>
              <a:rPr lang="en-US" sz="2400" dirty="0" smtClean="0"/>
              <a:t>Office of Workforce Opportunity</a:t>
            </a:r>
            <a:br>
              <a:rPr lang="en-US" sz="2400" dirty="0" smtClean="0"/>
            </a:br>
            <a:r>
              <a:rPr lang="en-US" sz="2400" dirty="0" smtClean="0"/>
              <a:t>Joseph.A.Doiron@livefree.nh.gov</a:t>
            </a:r>
            <a:br>
              <a:rPr lang="en-US" sz="2400" dirty="0" smtClean="0"/>
            </a:br>
            <a:r>
              <a:rPr lang="en-US" sz="2400" dirty="0" smtClean="0"/>
              <a:t>603-271-0416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A15B9-73FC-E943-8A1E-C8D0AB1ACD3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793" y="4901737"/>
            <a:ext cx="2797678" cy="9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0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305038"/>
      </a:dk2>
      <a:lt2>
        <a:srgbClr val="65993D"/>
      </a:lt2>
      <a:accent1>
        <a:srgbClr val="2F5037"/>
      </a:accent1>
      <a:accent2>
        <a:srgbClr val="70AC46"/>
      </a:accent2>
      <a:accent3>
        <a:srgbClr val="F37B37"/>
      </a:accent3>
      <a:accent4>
        <a:srgbClr val="EF4523"/>
      </a:accent4>
      <a:accent5>
        <a:srgbClr val="4969CE"/>
      </a:accent5>
      <a:accent6>
        <a:srgbClr val="BCBEB9"/>
      </a:accent6>
      <a:hlink>
        <a:srgbClr val="F37C38"/>
      </a:hlink>
      <a:folHlink>
        <a:srgbClr val="EF46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24463</TotalTime>
  <Words>450</Words>
  <Application>Microsoft Office PowerPoint</Application>
  <PresentationFormat>Widescreen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Helv</vt:lpstr>
      <vt:lpstr>LucidaGrande</vt:lpstr>
      <vt:lpstr>Wingdings</vt:lpstr>
      <vt:lpstr>Office Theme</vt:lpstr>
      <vt:lpstr>Sector Partnership Initiative</vt:lpstr>
      <vt:lpstr>What is SPI?</vt:lpstr>
      <vt:lpstr>Our Sectors</vt:lpstr>
      <vt:lpstr>How Does SPI Work?</vt:lpstr>
      <vt:lpstr>Manufacturing</vt:lpstr>
      <vt:lpstr>Action Steps</vt:lpstr>
      <vt:lpstr>Why SPI?</vt:lpstr>
      <vt:lpstr>Lets Get Started</vt:lpstr>
      <vt:lpstr>Let’s keep the conversation going  Joe Doiron Director Office of Workforce Opportunity Joseph.A.Doiron@livefree.nh.gov 603-271-0416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Hady</dc:creator>
  <cp:lastModifiedBy>Zenagui Brahim</cp:lastModifiedBy>
  <cp:revision>159</cp:revision>
  <dcterms:created xsi:type="dcterms:W3CDTF">2018-09-19T13:28:38Z</dcterms:created>
  <dcterms:modified xsi:type="dcterms:W3CDTF">2020-10-26T19:58:08Z</dcterms:modified>
</cp:coreProperties>
</file>