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354" r:id="rId4"/>
    <p:sldId id="269" r:id="rId5"/>
    <p:sldId id="298" r:id="rId6"/>
    <p:sldId id="297" r:id="rId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80" d="100"/>
          <a:sy n="80" d="100"/>
        </p:scale>
        <p:origin x="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90EC387-96E8-410D-ADB5-DB4DCF2F340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A6C53CA-0620-4A3A-A436-BB68AD78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Anne</a:t>
            </a:r>
          </a:p>
          <a:p>
            <a:pPr defTabSz="934974">
              <a:defRPr/>
            </a:pPr>
            <a:r>
              <a:rPr lang="en-US" dirty="0"/>
              <a:t>Apprenticeship – 5 components, DOL Office of Apprenticeship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7487">
              <a:defRPr/>
            </a:pPr>
            <a:fld id="{DDE13F44-6130-4EA5-A634-4019B1A3295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7487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5961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13F44-6130-4EA5-A634-4019B1A32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69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13F44-6130-4EA5-A634-4019B1A32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8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0E646-50DD-4604-8355-BCE2CC63F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3C421-D52C-44AF-9C4E-94216011B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E74BD-9B01-4CB2-8273-C2A0BBAB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D3215-56A9-4252-8F40-8CFF3F8E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42D71-B7A4-477D-8F7F-06904CDD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1746-CD1F-4A54-BF17-2E353E7E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1268E-F8DB-403F-A80C-E99B9AF04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29341-19CC-43F5-BEA2-B331C0A2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00339-4717-4182-B707-D11DABD0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79008-7098-4463-8371-4E3E3398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0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9FB189-3B76-48CF-82D4-07FADCAF4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5336C-F40E-4D11-BD57-DF49695F2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6EA9-8ED7-4FF8-93E7-F3876725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AB95C-82E1-4917-A418-C5474F50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519D-699A-43DC-A7D8-9BBF4E92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38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80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095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451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870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951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812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269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7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81D5-E1EE-4718-90C1-42F5B195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2D326-0ADD-43D8-9B61-38DA1636E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25939-8B96-422E-8050-E53B7454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95F30-A369-457F-859B-46C5C0EA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81B37-B900-4024-B6D6-B42BABEC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25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191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106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807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98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22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80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69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503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00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2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3FA7-2435-446F-8E1C-6807FAA5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83D66-F0C2-402D-AFD2-52E99148E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B989-7F98-4585-A785-452F3261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2AC7C-DBB2-4C6D-86EE-61C9B795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5BF70-E8E6-473F-9300-BDBC6538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858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726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52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28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9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15D6-1740-4181-B77C-EE92161B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FA1A9-4D96-446D-A6BD-7F58FAE37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BC84A-94B7-4A80-9BD4-41DB05F2B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FA352-066F-4D95-9AB2-C847403E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40D1B-095F-4ED0-93D6-DC1387BC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41C90-40A2-4856-BB23-7F59D26F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49F42-283E-4461-A644-4AC579188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9B57D-5E0C-4C80-A4FE-3813AD036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C8A-0A72-4612-96FF-71CC84BEA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7E9BB-9097-4386-AEB9-1C04B7B9C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32B33-4487-45F5-9393-EE2CB0AC7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57995-8CBB-4EDF-9787-7F333F3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E35B47-39F9-4320-A35B-D0BACC04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EFD75C-EB1B-49AF-80FC-E1887831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3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99190-26C6-41B0-8BCB-EC9E12FF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FC49D-FE8F-4832-A226-7332902C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611C8-7EF2-45BB-8738-DD98C665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C7E72-9CE6-4FA3-9BB1-DE760710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2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ADA5B-1220-4CFE-809D-1B836197E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946F8-BA22-4C3E-A072-F23E54F0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A5B67-F586-4586-904A-E2E39C38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2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AFBC-582C-48CE-B45A-B7AA03440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B2EC2-9687-4F5F-9CD7-BFC7C1FA8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3E524-EABF-4085-BAB2-700FC6CA8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5DA01-28BC-41FE-B423-2D1A3C9F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5638D-E673-4B74-B367-A1061E757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E17D6-BC17-4171-9343-F4A0AC7A1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BC70-696C-422D-8F83-78836DE1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9D09E-8D23-427F-885D-DA5CF59AF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1656A-9824-4730-AE02-F17A5A2EF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4CD1C-8818-43CC-BFE2-F19023F7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EF384-DEBA-43C3-BAED-1C51DEF3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9678A-C302-4448-8FBA-ABDFD58E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5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C6EB76-13D8-47A0-A02E-46D2242D6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D8590-DE0D-4C5F-BBB7-D08744A52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4763A-0A7C-4612-8ACC-750250595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7B30-AC93-4B26-AE6A-17849132A76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E0A2F-B8C5-46E0-B8FF-EB6D51C88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57C81-F803-431D-9EA7-6FD7DF326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51AD-E877-4808-8F0E-FC080CE4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F42E43-298C-4745-8B41-A7684A2E297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1C0BF-CE86-914C-ADE0-B01B86A27A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46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4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5" Type="http://schemas.openxmlformats.org/officeDocument/2006/relationships/image" Target="../media/image4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CA1706-6AE0-47B8-B6A3-BAD968E99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91588"/>
            <a:ext cx="8686800" cy="790575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dirty="0"/>
              <a:t>CCSNH Programs Support a </a:t>
            </a:r>
            <a:br>
              <a:rPr lang="en-US" altLang="en-US" sz="3200" b="1" dirty="0"/>
            </a:br>
            <a:r>
              <a:rPr lang="en-US" altLang="en-US" sz="3200" b="1" dirty="0"/>
              <a:t>Resilient and Evolving Economy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9D7982C-324F-4B24-98ED-5A305EAD54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5957" y="1254546"/>
            <a:ext cx="7748337" cy="49926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en-US" altLang="en-US" sz="11200" b="1" dirty="0">
                <a:solidFill>
                  <a:schemeClr val="accent6">
                    <a:lumMod val="75000"/>
                  </a:schemeClr>
                </a:solidFill>
              </a:rPr>
              <a:t>Colleges in every region of NH </a:t>
            </a:r>
            <a:r>
              <a:rPr lang="en-US" altLang="en-US" sz="11200" dirty="0"/>
              <a:t>– local partnerships to assess/meet regional needs to serve local populations</a:t>
            </a:r>
          </a:p>
          <a:p>
            <a:pPr>
              <a:spcAft>
                <a:spcPts val="600"/>
              </a:spcAft>
            </a:pPr>
            <a:r>
              <a:rPr lang="en-US" altLang="en-US" sz="11200" b="1" i="1" dirty="0">
                <a:solidFill>
                  <a:schemeClr val="accent6">
                    <a:lumMod val="75000"/>
                  </a:schemeClr>
                </a:solidFill>
              </a:rPr>
              <a:t>Educational &amp; career pathways that include:</a:t>
            </a:r>
          </a:p>
          <a:p>
            <a:pPr lvl="1">
              <a:spcAft>
                <a:spcPts val="300"/>
              </a:spcAft>
            </a:pPr>
            <a:r>
              <a:rPr lang="en-US" altLang="en-US" sz="11200" dirty="0"/>
              <a:t>Associate degrees &amp; certificates</a:t>
            </a:r>
          </a:p>
          <a:p>
            <a:pPr lvl="1">
              <a:spcAft>
                <a:spcPts val="300"/>
              </a:spcAft>
            </a:pPr>
            <a:r>
              <a:rPr lang="en-US" altLang="en-US" sz="11200" dirty="0"/>
              <a:t>Workforce training in partnership with employers, apprenticeships &amp; bootcamps</a:t>
            </a:r>
          </a:p>
          <a:p>
            <a:pPr lvl="1">
              <a:spcAft>
                <a:spcPts val="300"/>
              </a:spcAft>
            </a:pPr>
            <a:r>
              <a:rPr lang="en-US" altLang="en-US" sz="11200" dirty="0"/>
              <a:t>Strong connections to high schools/CTE including low-cost dual-credit (Running Start/Early College)</a:t>
            </a:r>
          </a:p>
          <a:p>
            <a:pPr lvl="1">
              <a:spcAft>
                <a:spcPts val="300"/>
              </a:spcAft>
            </a:pPr>
            <a:r>
              <a:rPr lang="en-US" altLang="en-US" sz="11200" dirty="0"/>
              <a:t>Programs designed for transfer to USNH (and others)</a:t>
            </a:r>
          </a:p>
          <a:p>
            <a:pPr algn="ctr">
              <a:spcAft>
                <a:spcPts val="600"/>
              </a:spcAft>
            </a:pPr>
            <a:r>
              <a:rPr lang="en-US" altLang="en-US" sz="11200" b="1" i="1" dirty="0">
                <a:solidFill>
                  <a:srgbClr val="009900"/>
                </a:solidFill>
              </a:rPr>
              <a:t>Programming and delivery strategies designed to meet NH’s student and business needs</a:t>
            </a:r>
          </a:p>
          <a:p>
            <a:endParaRPr lang="en-US" altLang="en-US" dirty="0"/>
          </a:p>
        </p:txBody>
      </p:sp>
      <p:sp>
        <p:nvSpPr>
          <p:cNvPr id="8196" name="Date Placeholder 3">
            <a:extLst>
              <a:ext uri="{FF2B5EF4-FFF2-40B4-BE49-F238E27FC236}">
                <a16:creationId xmlns:a16="http://schemas.microsoft.com/office/drawing/2014/main" id="{061910EC-C59E-41AA-BF27-B45E1D765E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CFA74D-92FF-4839-BFAB-7BF2E1341AFB}" type="datetime1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10/16/2020</a:t>
            </a:fld>
            <a:endParaRPr lang="en-US" altLang="en-US" sz="1000"/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21792BCB-3320-4EFF-9B61-0ECE8F30F6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DB4C17-E153-4860-8D99-61039F0FF94A}" type="slidenum">
              <a:rPr lang="en-US" altLang="en-US" sz="10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0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DE26FA-552F-4265-9574-7B68ACA70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926" y="368968"/>
            <a:ext cx="457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www.higheradvantage.org/wp-content/uploads/2016/08/Capture.png?resize=580%2C5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87" y="1107026"/>
            <a:ext cx="4585101" cy="396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767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accent5">
                    <a:lumMod val="50000"/>
                  </a:schemeClr>
                </a:solidFill>
              </a:rPr>
              <a:t>ApprenticeshipNH</a:t>
            </a:r>
          </a:p>
        </p:txBody>
      </p:sp>
      <p:pic>
        <p:nvPicPr>
          <p:cNvPr id="7" name="Picture 2" descr="http://www.mccnh.edu/media/k2/items/cache/2735facec1d89ee0a8d2497f18c9f8af_XL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13"/>
          <a:stretch/>
        </p:blipFill>
        <p:spPr bwMode="auto">
          <a:xfrm>
            <a:off x="191086" y="5338829"/>
            <a:ext cx="2339844" cy="133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474"/>
            <a:ext cx="6477000" cy="4201830"/>
          </a:xfrm>
        </p:spPr>
        <p:txBody>
          <a:bodyPr>
            <a:normAutofit/>
          </a:bodyPr>
          <a:lstStyle/>
          <a:p>
            <a:r>
              <a:rPr lang="en-US" dirty="0"/>
              <a:t>Funded by grant from U.S. Department of Labor</a:t>
            </a:r>
          </a:p>
          <a:p>
            <a:r>
              <a:rPr lang="en-US" dirty="0"/>
              <a:t>Focus on helping employers in 5 key industries</a:t>
            </a:r>
          </a:p>
          <a:p>
            <a:r>
              <a:rPr lang="en-US" dirty="0"/>
              <a:t>Assist business in developing Registered Apprenticeship (RA) program</a:t>
            </a:r>
          </a:p>
          <a:p>
            <a:r>
              <a:rPr lang="en-US" dirty="0"/>
              <a:t>Create sustainable system for RA in NH</a:t>
            </a:r>
          </a:p>
          <a:p>
            <a:r>
              <a:rPr lang="en-US" dirty="0"/>
              <a:t>Connecting job seekers to apprenticeship career pathways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475" y="5373858"/>
            <a:ext cx="2813245" cy="12190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706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661" y="1898777"/>
            <a:ext cx="2765659" cy="2857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1320" y="265069"/>
            <a:ext cx="9250680" cy="612475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3200" dirty="0"/>
              <a:t>Teleflex Medical</a:t>
            </a:r>
          </a:p>
          <a:p>
            <a:r>
              <a:rPr lang="en-US" sz="3200" dirty="0"/>
              <a:t>EPTAM Plastics</a:t>
            </a:r>
          </a:p>
          <a:p>
            <a:r>
              <a:rPr lang="en-US" sz="3200" dirty="0"/>
              <a:t>Freudenberg-</a:t>
            </a:r>
            <a:r>
              <a:rPr lang="en-US" sz="3200" dirty="0" err="1"/>
              <a:t>Nok</a:t>
            </a:r>
            <a:endParaRPr lang="en-US" sz="3200" dirty="0"/>
          </a:p>
          <a:p>
            <a:r>
              <a:rPr lang="en-US" sz="3200" dirty="0"/>
              <a:t>Safran Aerospace</a:t>
            </a:r>
          </a:p>
          <a:p>
            <a:r>
              <a:rPr lang="en-US" sz="3200" dirty="0"/>
              <a:t>Amphenol Printed Circuits</a:t>
            </a:r>
          </a:p>
          <a:p>
            <a:r>
              <a:rPr lang="en-US" sz="3200" dirty="0"/>
              <a:t>Cobham Aerospace</a:t>
            </a:r>
          </a:p>
          <a:p>
            <a:r>
              <a:rPr lang="en-US" sz="3200" dirty="0"/>
              <a:t>Wire Belt Companies of America</a:t>
            </a:r>
          </a:p>
          <a:p>
            <a:r>
              <a:rPr lang="en-US" sz="3200" dirty="0"/>
              <a:t>Granite State Manufacturing</a:t>
            </a:r>
          </a:p>
          <a:p>
            <a:r>
              <a:rPr lang="en-US" sz="3200" dirty="0"/>
              <a:t>Tecomet Inc.</a:t>
            </a:r>
          </a:p>
          <a:p>
            <a:r>
              <a:rPr lang="en-US" sz="3200" dirty="0"/>
              <a:t>Summit Packaging Systems</a:t>
            </a:r>
          </a:p>
          <a:p>
            <a:r>
              <a:rPr lang="en-US" sz="3200" dirty="0"/>
              <a:t>ARCH Medical</a:t>
            </a:r>
          </a:p>
          <a:p>
            <a:r>
              <a:rPr lang="en-US" sz="3200" dirty="0"/>
              <a:t>Stonyfield</a:t>
            </a:r>
          </a:p>
          <a:p>
            <a:r>
              <a:rPr lang="en-US" sz="3200" dirty="0"/>
              <a:t>Spraying Systems</a:t>
            </a:r>
          </a:p>
          <a:p>
            <a:r>
              <a:rPr lang="en-US" sz="3200" dirty="0"/>
              <a:t>Felton Inc</a:t>
            </a:r>
          </a:p>
          <a:p>
            <a:r>
              <a:rPr lang="en-US" sz="3200" dirty="0"/>
              <a:t>Teledyne-DGO</a:t>
            </a:r>
          </a:p>
          <a:p>
            <a:r>
              <a:rPr lang="en-US" sz="3200" dirty="0"/>
              <a:t>NH Ball Bearing</a:t>
            </a:r>
          </a:p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642" y="5688530"/>
            <a:ext cx="2087078" cy="9044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929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5">
                    <a:lumMod val="50000"/>
                  </a:schemeClr>
                </a:solidFill>
              </a:rPr>
              <a:t>What Employers are Saying:</a:t>
            </a:r>
          </a:p>
        </p:txBody>
      </p:sp>
      <p:pic>
        <p:nvPicPr>
          <p:cNvPr id="13" name="Picture 2" descr="http://www.mccnh.edu/media/k2/items/cache/2735facec1d89ee0a8d2497f18c9f8af_X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13"/>
          <a:stretch/>
        </p:blipFill>
        <p:spPr bwMode="auto">
          <a:xfrm>
            <a:off x="191086" y="5338829"/>
            <a:ext cx="2339844" cy="133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153" y="1428108"/>
            <a:ext cx="3789901" cy="40017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28108"/>
            <a:ext cx="3789902" cy="40017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788" y="5608860"/>
            <a:ext cx="2270931" cy="9840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8148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182</Words>
  <Application>Microsoft Office PowerPoint</Application>
  <PresentationFormat>Widescreen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2_Office Theme</vt:lpstr>
      <vt:lpstr>1_Office Theme</vt:lpstr>
      <vt:lpstr>CCSNH Programs Support a  Resilient and Evolving Economy</vt:lpstr>
      <vt:lpstr>ApprenticeshipNH</vt:lpstr>
      <vt:lpstr>PowerPoint Presentation</vt:lpstr>
      <vt:lpstr>What Employers are Saying: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ApprenticeshipNH</dc:title>
  <dc:creator>Emily Zeien</dc:creator>
  <cp:lastModifiedBy>Zenagui Brahim</cp:lastModifiedBy>
  <cp:revision>7</cp:revision>
  <cp:lastPrinted>2019-10-30T21:07:43Z</cp:lastPrinted>
  <dcterms:created xsi:type="dcterms:W3CDTF">2019-10-28T12:04:10Z</dcterms:created>
  <dcterms:modified xsi:type="dcterms:W3CDTF">2020-10-16T20:40:55Z</dcterms:modified>
</cp:coreProperties>
</file>