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8"/>
  </p:notesMasterIdLst>
  <p:sldIdLst>
    <p:sldId id="354" r:id="rId4"/>
    <p:sldId id="269" r:id="rId5"/>
    <p:sldId id="298" r:id="rId6"/>
    <p:sldId id="297" r:id="rId7"/>
  </p:sldIdLst>
  <p:sldSz cx="12192000" cy="6858000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 varScale="1">
        <p:scale>
          <a:sx n="80" d="100"/>
          <a:sy n="80" d="100"/>
        </p:scale>
        <p:origin x="5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F90EC387-96E8-410D-ADB5-DB4DCF2F3404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63638"/>
            <a:ext cx="5586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9A6C53CA-0620-4A3A-A436-BB68AD789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9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4974">
              <a:defRPr/>
            </a:pPr>
            <a:r>
              <a:rPr lang="en-US" dirty="0"/>
              <a:t>Anne</a:t>
            </a:r>
          </a:p>
          <a:p>
            <a:pPr defTabSz="934974">
              <a:defRPr/>
            </a:pPr>
            <a:r>
              <a:rPr lang="en-US" dirty="0"/>
              <a:t>Apprenticeship – 5 components, DOL Office of Apprenticeship 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7487">
              <a:defRPr/>
            </a:pPr>
            <a:fld id="{DDE13F44-6130-4EA5-A634-4019B1A32953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7487">
                <a:defRPr/>
              </a:pPr>
              <a:t>2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5961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E13F44-6130-4EA5-A634-4019B1A329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069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E13F44-6130-4EA5-A634-4019B1A3295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780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0E646-50DD-4604-8355-BCE2CC63FB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A3C421-D52C-44AF-9C4E-94216011B8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0E74BD-9B01-4CB2-8273-C2A0BBAB9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7B30-AC93-4B26-AE6A-17849132A76C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D3215-56A9-4252-8F40-8CFF3F8E4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A42D71-B7A4-477D-8F7F-06904CDD0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51AD-E877-4808-8F0E-FC080CE4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47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A1746-CD1F-4A54-BF17-2E353E7EF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F1268E-F8DB-403F-A80C-E99B9AF043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29341-19CC-43F5-BEA2-B331C0A2F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7B30-AC93-4B26-AE6A-17849132A76C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700339-4717-4182-B707-D11DABD0A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079008-7098-4463-8371-4E3E3398A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51AD-E877-4808-8F0E-FC080CE4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306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9FB189-3B76-48CF-82D4-07FADCAF42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B5336C-F40E-4D11-BD57-DF49695F27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06EA9-8ED7-4FF8-93E7-F38767253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7B30-AC93-4B26-AE6A-17849132A76C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AB95C-82E1-4917-A418-C5474F505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5519D-699A-43DC-A7D8-9BBF4E922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51AD-E877-4808-8F0E-FC080CE4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838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F42E43-298C-4745-8B41-A7684A2E297B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1C0BF-CE86-914C-ADE0-B01B86A27A5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38068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F42E43-298C-4745-8B41-A7684A2E297B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1C0BF-CE86-914C-ADE0-B01B86A27A5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40957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F42E43-298C-4745-8B41-A7684A2E297B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1C0BF-CE86-914C-ADE0-B01B86A27A5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2451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F42E43-298C-4745-8B41-A7684A2E297B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1C0BF-CE86-914C-ADE0-B01B86A27A5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8870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F42E43-298C-4745-8B41-A7684A2E297B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1C0BF-CE86-914C-ADE0-B01B86A27A5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39511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F42E43-298C-4745-8B41-A7684A2E297B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1C0BF-CE86-914C-ADE0-B01B86A27A5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8128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F42E43-298C-4745-8B41-A7684A2E297B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1C0BF-CE86-914C-ADE0-B01B86A27A5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72693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F42E43-298C-4745-8B41-A7684A2E297B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1C0BF-CE86-914C-ADE0-B01B86A27A5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072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C81D5-E1EE-4718-90C1-42F5B195D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2D326-0ADD-43D8-9B61-38DA1636E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125939-8B96-422E-8050-E53B74542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7B30-AC93-4B26-AE6A-17849132A76C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95F30-A369-457F-859B-46C5C0EAB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781B37-B900-4024-B6D6-B42BABECB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51AD-E877-4808-8F0E-FC080CE4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3258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F42E43-298C-4745-8B41-A7684A2E297B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1C0BF-CE86-914C-ADE0-B01B86A27A5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71912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F42E43-298C-4745-8B41-A7684A2E297B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1C0BF-CE86-914C-ADE0-B01B86A27A5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2106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F42E43-298C-4745-8B41-A7684A2E297B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1C0BF-CE86-914C-ADE0-B01B86A27A5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18070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7983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7224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1802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9695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7503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8002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825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D3FA7-2435-446F-8E1C-6807FAA57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883D66-F0C2-402D-AFD2-52E99148E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5B989-7F98-4585-A785-452F32616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7B30-AC93-4B26-AE6A-17849132A76C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2AC7C-DBB2-4C6D-86EE-61C9B7953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15BF70-E8E6-473F-9300-BDBC65382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51AD-E877-4808-8F0E-FC080CE4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7858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8726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5523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828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9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715D6-1740-4181-B77C-EE92161B5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FA1A9-4D96-446D-A6BD-7F58FAE373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EBC84A-94B7-4A80-9BD4-41DB05F2B5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6FA352-066F-4D95-9AB2-C847403E1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7B30-AC93-4B26-AE6A-17849132A76C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A40D1B-095F-4ED0-93D6-DC1387BCE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041C90-40A2-4856-BB23-7F59D26F5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51AD-E877-4808-8F0E-FC080CE4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22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49F42-283E-4461-A644-4AC579188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09B57D-5E0C-4C80-A4FE-3813AD036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23C8A-0A72-4612-96FF-71CC84BEAF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27E9BB-9097-4386-AEB9-1C04B7B9C6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732B33-4487-45F5-9393-EE2CB0AC7B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D57995-8CBB-4EDF-9787-7F333F3D9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7B30-AC93-4B26-AE6A-17849132A76C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E35B47-39F9-4320-A35B-D0BACC04D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EFD75C-EB1B-49AF-80FC-E1887831B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51AD-E877-4808-8F0E-FC080CE4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137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99190-26C6-41B0-8BCB-EC9E12FF2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8FC49D-FE8F-4832-A226-7332902CA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7B30-AC93-4B26-AE6A-17849132A76C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C611C8-7EF2-45BB-8738-DD98C665B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5C7E72-9CE6-4FA3-9BB1-DE7607109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51AD-E877-4808-8F0E-FC080CE4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822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9ADA5B-1220-4CFE-809D-1B836197E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7B30-AC93-4B26-AE6A-17849132A76C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4946F8-BA22-4C3E-A072-F23E54F0A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AA5B67-F586-4586-904A-E2E39C38F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51AD-E877-4808-8F0E-FC080CE4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822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9AFBC-582C-48CE-B45A-B7AA03440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B2EC2-9687-4F5F-9CD7-BFC7C1FA8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83E524-EABF-4085-BAB2-700FC6CA87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D5DA01-28BC-41FE-B423-2D1A3C9F7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7B30-AC93-4B26-AE6A-17849132A76C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35638D-E673-4B74-B367-A1061E757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EE17D6-BC17-4171-9343-F4A0AC7A1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51AD-E877-4808-8F0E-FC080CE4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2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8BC70-696C-422D-8F83-78836DE17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C9D09E-8D23-427F-885D-DA5CF59AF4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11656A-9824-4730-AE02-F17A5A2EF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14CD1C-8818-43CC-BFE2-F19023F7C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7B30-AC93-4B26-AE6A-17849132A76C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4EF384-DEBA-43C3-BAED-1C51DEF35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99678A-C302-4448-8FBA-ABDFD58E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51AD-E877-4808-8F0E-FC080CE4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658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C6EB76-13D8-47A0-A02E-46D2242D6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D8590-DE0D-4C5F-BBB7-D08744A52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4763A-0A7C-4612-8ACC-750250595E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D7B30-AC93-4B26-AE6A-17849132A76C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FE0A2F-B8C5-46E0-B8FF-EB6D51C88D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457C81-F803-431D-9EA7-6FD7DF326D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751AD-E877-4808-8F0E-FC080CE4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63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F42E43-298C-4745-8B41-A7684A2E297B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1C0BF-CE86-914C-ADE0-B01B86A27A5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246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248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4.xml"/><Relationship Id="rId1" Type="http://schemas.openxmlformats.org/officeDocument/2006/relationships/tags" Target="../tags/tag1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Relationship Id="rId5" Type="http://schemas.openxmlformats.org/officeDocument/2006/relationships/image" Target="../media/image4.jp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jp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67CA1706-6AE0-47B8-B6A3-BAD968E990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91588"/>
            <a:ext cx="8686800" cy="790575"/>
          </a:xfrm>
        </p:spPr>
        <p:txBody>
          <a:bodyPr>
            <a:noAutofit/>
          </a:bodyPr>
          <a:lstStyle/>
          <a:p>
            <a:pPr algn="ctr"/>
            <a:r>
              <a:rPr lang="en-US" altLang="en-US" sz="3200" b="1" dirty="0"/>
              <a:t>CCSNH Programs Support a </a:t>
            </a:r>
            <a:br>
              <a:rPr lang="en-US" altLang="en-US" sz="3200" b="1" dirty="0"/>
            </a:br>
            <a:r>
              <a:rPr lang="en-US" altLang="en-US" sz="3200" b="1" dirty="0"/>
              <a:t>Resilient and Evolving Economy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B9D7982C-324F-4B24-98ED-5A305EAD54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45957" y="1254546"/>
            <a:ext cx="7748337" cy="4992684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600"/>
              </a:spcAft>
            </a:pPr>
            <a:r>
              <a:rPr lang="en-US" altLang="en-US" sz="11200" b="1" dirty="0">
                <a:solidFill>
                  <a:schemeClr val="accent6">
                    <a:lumMod val="75000"/>
                  </a:schemeClr>
                </a:solidFill>
              </a:rPr>
              <a:t>Colleges in every region of NH </a:t>
            </a:r>
            <a:r>
              <a:rPr lang="en-US" altLang="en-US" sz="11200" dirty="0"/>
              <a:t>– local partnerships to assess/meet regional needs to serve local populations</a:t>
            </a:r>
          </a:p>
          <a:p>
            <a:pPr>
              <a:spcAft>
                <a:spcPts val="600"/>
              </a:spcAft>
            </a:pPr>
            <a:r>
              <a:rPr lang="en-US" altLang="en-US" sz="11200" b="1" i="1" dirty="0">
                <a:solidFill>
                  <a:schemeClr val="accent6">
                    <a:lumMod val="75000"/>
                  </a:schemeClr>
                </a:solidFill>
              </a:rPr>
              <a:t>Educational &amp; career pathways that include:</a:t>
            </a:r>
          </a:p>
          <a:p>
            <a:pPr lvl="1">
              <a:spcAft>
                <a:spcPts val="300"/>
              </a:spcAft>
            </a:pPr>
            <a:r>
              <a:rPr lang="en-US" altLang="en-US" sz="11200" dirty="0"/>
              <a:t>Associate degrees &amp; certificates</a:t>
            </a:r>
          </a:p>
          <a:p>
            <a:pPr lvl="1">
              <a:spcAft>
                <a:spcPts val="300"/>
              </a:spcAft>
            </a:pPr>
            <a:r>
              <a:rPr lang="en-US" altLang="en-US" sz="11200" dirty="0"/>
              <a:t>Workforce training in partnership with employers, apprenticeships &amp; bootcamps</a:t>
            </a:r>
          </a:p>
          <a:p>
            <a:pPr lvl="1">
              <a:spcAft>
                <a:spcPts val="300"/>
              </a:spcAft>
            </a:pPr>
            <a:r>
              <a:rPr lang="en-US" altLang="en-US" sz="11200" dirty="0"/>
              <a:t>Strong connections to high schools/CTE including low-cost dual-credit (Running Start/Early College)</a:t>
            </a:r>
          </a:p>
          <a:p>
            <a:pPr lvl="1">
              <a:spcAft>
                <a:spcPts val="300"/>
              </a:spcAft>
            </a:pPr>
            <a:r>
              <a:rPr lang="en-US" altLang="en-US" sz="11200" dirty="0"/>
              <a:t>Programs designed for transfer to USNH (and others)</a:t>
            </a:r>
          </a:p>
          <a:p>
            <a:pPr algn="ctr">
              <a:spcAft>
                <a:spcPts val="600"/>
              </a:spcAft>
            </a:pPr>
            <a:r>
              <a:rPr lang="en-US" altLang="en-US" sz="11200" b="1" i="1" dirty="0">
                <a:solidFill>
                  <a:srgbClr val="009900"/>
                </a:solidFill>
              </a:rPr>
              <a:t>Programming and delivery strategies designed to meet NH’s student and business needs</a:t>
            </a:r>
          </a:p>
          <a:p>
            <a:endParaRPr lang="en-US" altLang="en-US" dirty="0"/>
          </a:p>
        </p:txBody>
      </p:sp>
      <p:sp>
        <p:nvSpPr>
          <p:cNvPr id="8196" name="Date Placeholder 3">
            <a:extLst>
              <a:ext uri="{FF2B5EF4-FFF2-40B4-BE49-F238E27FC236}">
                <a16:creationId xmlns:a16="http://schemas.microsoft.com/office/drawing/2014/main" id="{061910EC-C59E-41AA-BF27-B45E1D765E9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5CFA74D-92FF-4839-BFAB-7BF2E1341AFB}" type="datetime1">
              <a:rPr lang="en-US" altLang="en-US" sz="1000"/>
              <a:pPr>
                <a:spcBef>
                  <a:spcPct val="0"/>
                </a:spcBef>
                <a:buFontTx/>
                <a:buNone/>
              </a:pPr>
              <a:t>10/16/2020</a:t>
            </a:fld>
            <a:endParaRPr lang="en-US" altLang="en-US" sz="1000"/>
          </a:p>
        </p:txBody>
      </p:sp>
      <p:sp>
        <p:nvSpPr>
          <p:cNvPr id="8197" name="Slide Number Placeholder 4">
            <a:extLst>
              <a:ext uri="{FF2B5EF4-FFF2-40B4-BE49-F238E27FC236}">
                <a16:creationId xmlns:a16="http://schemas.microsoft.com/office/drawing/2014/main" id="{21792BCB-3320-4EFF-9B61-0ECE8F30F6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BDB4C17-E153-4860-8D99-61039F0FF94A}" type="slidenum">
              <a:rPr lang="en-US" altLang="en-US" sz="10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0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DE26FA-552F-4265-9574-7B68ACA706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2926" y="368968"/>
            <a:ext cx="4572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2.wp.com/www.higheradvantage.org/wp-content/uploads/2016/08/Capture.png?resize=580%2C5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887" y="1107026"/>
            <a:ext cx="4585101" cy="3960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2767"/>
            <a:ext cx="10515600" cy="1325563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accent5">
                    <a:lumMod val="50000"/>
                  </a:schemeClr>
                </a:solidFill>
              </a:rPr>
              <a:t>ApprenticeshipNH</a:t>
            </a:r>
          </a:p>
        </p:txBody>
      </p:sp>
      <p:pic>
        <p:nvPicPr>
          <p:cNvPr id="7" name="Picture 2" descr="http://www.mccnh.edu/media/k2/items/cache/2735facec1d89ee0a8d2497f18c9f8af_XL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913"/>
          <a:stretch/>
        </p:blipFill>
        <p:spPr bwMode="auto">
          <a:xfrm>
            <a:off x="191086" y="5338829"/>
            <a:ext cx="2339844" cy="1335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474"/>
            <a:ext cx="6477000" cy="4201830"/>
          </a:xfrm>
        </p:spPr>
        <p:txBody>
          <a:bodyPr>
            <a:normAutofit/>
          </a:bodyPr>
          <a:lstStyle/>
          <a:p>
            <a:r>
              <a:rPr lang="en-US" dirty="0"/>
              <a:t>Funded by grant from U.S. Department of Labor</a:t>
            </a:r>
          </a:p>
          <a:p>
            <a:r>
              <a:rPr lang="en-US" dirty="0"/>
              <a:t>Focus on helping employers in 5 key industries</a:t>
            </a:r>
          </a:p>
          <a:p>
            <a:r>
              <a:rPr lang="en-US" dirty="0"/>
              <a:t>Assist business in developing Registered Apprenticeship (RA) program</a:t>
            </a:r>
          </a:p>
          <a:p>
            <a:r>
              <a:rPr lang="en-US" dirty="0"/>
              <a:t>Create sustainable system for RA in NH</a:t>
            </a:r>
          </a:p>
          <a:p>
            <a:r>
              <a:rPr lang="en-US" dirty="0"/>
              <a:t>Connecting job seekers to apprenticeship career pathways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3475" y="5373858"/>
            <a:ext cx="2813245" cy="121907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47060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661" y="1898777"/>
            <a:ext cx="2765659" cy="285733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41320" y="265069"/>
            <a:ext cx="9250680" cy="612475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sz="3200" dirty="0"/>
              <a:t>Teleflex Medical</a:t>
            </a:r>
          </a:p>
          <a:p>
            <a:r>
              <a:rPr lang="en-US" sz="3200" dirty="0"/>
              <a:t>EPTAM Plastics</a:t>
            </a:r>
          </a:p>
          <a:p>
            <a:r>
              <a:rPr lang="en-US" sz="3200" dirty="0"/>
              <a:t>Freudenberg-</a:t>
            </a:r>
            <a:r>
              <a:rPr lang="en-US" sz="3200" dirty="0" err="1"/>
              <a:t>Nok</a:t>
            </a:r>
            <a:endParaRPr lang="en-US" sz="3200" dirty="0"/>
          </a:p>
          <a:p>
            <a:r>
              <a:rPr lang="en-US" sz="3200" dirty="0"/>
              <a:t>Safran Aerospace</a:t>
            </a:r>
          </a:p>
          <a:p>
            <a:r>
              <a:rPr lang="en-US" sz="3200" dirty="0"/>
              <a:t>Amphenol Printed Circuits</a:t>
            </a:r>
          </a:p>
          <a:p>
            <a:r>
              <a:rPr lang="en-US" sz="3200" dirty="0"/>
              <a:t>Cobham Aerospace</a:t>
            </a:r>
          </a:p>
          <a:p>
            <a:r>
              <a:rPr lang="en-US" sz="3200" dirty="0"/>
              <a:t>Wire Belt Companies of America</a:t>
            </a:r>
          </a:p>
          <a:p>
            <a:r>
              <a:rPr lang="en-US" sz="3200" dirty="0"/>
              <a:t>Granite State Manufacturing</a:t>
            </a:r>
          </a:p>
          <a:p>
            <a:r>
              <a:rPr lang="en-US" sz="3200" dirty="0"/>
              <a:t>Tecomet Inc.</a:t>
            </a:r>
          </a:p>
          <a:p>
            <a:r>
              <a:rPr lang="en-US" sz="3200" dirty="0"/>
              <a:t>Summit Packaging Systems</a:t>
            </a:r>
          </a:p>
          <a:p>
            <a:r>
              <a:rPr lang="en-US" sz="3200" dirty="0"/>
              <a:t>ARCH Medical</a:t>
            </a:r>
          </a:p>
          <a:p>
            <a:r>
              <a:rPr lang="en-US" sz="3200" dirty="0"/>
              <a:t>Stonyfield</a:t>
            </a:r>
          </a:p>
          <a:p>
            <a:r>
              <a:rPr lang="en-US" sz="3200" dirty="0"/>
              <a:t>Spraying Systems</a:t>
            </a:r>
          </a:p>
          <a:p>
            <a:r>
              <a:rPr lang="en-US" sz="3200" dirty="0"/>
              <a:t>Felton Inc</a:t>
            </a:r>
          </a:p>
          <a:p>
            <a:r>
              <a:rPr lang="en-US" sz="3200" dirty="0"/>
              <a:t>Teledyne-DGO</a:t>
            </a:r>
          </a:p>
          <a:p>
            <a:r>
              <a:rPr lang="en-US" sz="3200" dirty="0"/>
              <a:t>NH Ball Bearing</a:t>
            </a:r>
          </a:p>
          <a:p>
            <a:endParaRPr lang="en-US" sz="32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9642" y="5688530"/>
            <a:ext cx="2087078" cy="90440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19290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20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chemeClr val="accent5">
                    <a:lumMod val="50000"/>
                  </a:schemeClr>
                </a:solidFill>
              </a:rPr>
              <a:t>What Employers are Saying:</a:t>
            </a:r>
          </a:p>
        </p:txBody>
      </p:sp>
      <p:pic>
        <p:nvPicPr>
          <p:cNvPr id="13" name="Picture 2" descr="http://www.mccnh.edu/media/k2/items/cache/2735facec1d89ee0a8d2497f18c9f8af_XL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913"/>
          <a:stretch/>
        </p:blipFill>
        <p:spPr bwMode="auto">
          <a:xfrm>
            <a:off x="191086" y="5338829"/>
            <a:ext cx="2339844" cy="1335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153" y="1428108"/>
            <a:ext cx="3789901" cy="400178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428108"/>
            <a:ext cx="3789902" cy="400178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788" y="5608860"/>
            <a:ext cx="2270931" cy="98407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381484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</TotalTime>
  <Words>182</Words>
  <Application>Microsoft Office PowerPoint</Application>
  <PresentationFormat>Widescreen</PresentationFormat>
  <Paragraphs>39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2_Office Theme</vt:lpstr>
      <vt:lpstr>1_Office Theme</vt:lpstr>
      <vt:lpstr>CCSNH Programs Support a  Resilient and Evolving Economy</vt:lpstr>
      <vt:lpstr>ApprenticeshipNH</vt:lpstr>
      <vt:lpstr>PowerPoint Presentation</vt:lpstr>
      <vt:lpstr>What Employers are Saying: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ApprenticeshipNH</dc:title>
  <dc:creator>Emily Zeien</dc:creator>
  <cp:lastModifiedBy>Zenagui Brahim</cp:lastModifiedBy>
  <cp:revision>7</cp:revision>
  <cp:lastPrinted>2019-10-30T21:07:43Z</cp:lastPrinted>
  <dcterms:created xsi:type="dcterms:W3CDTF">2019-10-28T12:04:10Z</dcterms:created>
  <dcterms:modified xsi:type="dcterms:W3CDTF">2020-10-16T20:40:55Z</dcterms:modified>
</cp:coreProperties>
</file>