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notesMasterIdLst>
    <p:notesMasterId r:id="rId34"/>
  </p:notesMasterIdLst>
  <p:handoutMasterIdLst>
    <p:handoutMasterId r:id="rId35"/>
  </p:handoutMasterIdLst>
  <p:sldIdLst>
    <p:sldId id="2453" r:id="rId5"/>
    <p:sldId id="256" r:id="rId6"/>
    <p:sldId id="851" r:id="rId7"/>
    <p:sldId id="751" r:id="rId8"/>
    <p:sldId id="1933" r:id="rId9"/>
    <p:sldId id="521" r:id="rId10"/>
    <p:sldId id="2447" r:id="rId11"/>
    <p:sldId id="2448" r:id="rId12"/>
    <p:sldId id="2444" r:id="rId13"/>
    <p:sldId id="2443" r:id="rId14"/>
    <p:sldId id="538" r:id="rId15"/>
    <p:sldId id="2445" r:id="rId16"/>
    <p:sldId id="2446" r:id="rId17"/>
    <p:sldId id="2449" r:id="rId18"/>
    <p:sldId id="540" r:id="rId19"/>
    <p:sldId id="2451" r:id="rId20"/>
    <p:sldId id="294" r:id="rId21"/>
    <p:sldId id="542" r:id="rId22"/>
    <p:sldId id="297" r:id="rId23"/>
    <p:sldId id="298" r:id="rId24"/>
    <p:sldId id="299" r:id="rId25"/>
    <p:sldId id="300" r:id="rId26"/>
    <p:sldId id="301" r:id="rId27"/>
    <p:sldId id="302" r:id="rId28"/>
    <p:sldId id="305" r:id="rId29"/>
    <p:sldId id="2454" r:id="rId30"/>
    <p:sldId id="2455" r:id="rId31"/>
    <p:sldId id="677" r:id="rId32"/>
    <p:sldId id="245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681342-73C8-49A7-BAA2-C557E0306103}">
          <p14:sldIdLst>
            <p14:sldId id="2453"/>
            <p14:sldId id="256"/>
            <p14:sldId id="851"/>
            <p14:sldId id="751"/>
            <p14:sldId id="1933"/>
            <p14:sldId id="521"/>
            <p14:sldId id="2447"/>
            <p14:sldId id="2448"/>
            <p14:sldId id="2444"/>
            <p14:sldId id="2443"/>
            <p14:sldId id="538"/>
            <p14:sldId id="2445"/>
            <p14:sldId id="2446"/>
            <p14:sldId id="2449"/>
            <p14:sldId id="540"/>
            <p14:sldId id="2451"/>
            <p14:sldId id="294"/>
            <p14:sldId id="542"/>
            <p14:sldId id="297"/>
            <p14:sldId id="298"/>
            <p14:sldId id="299"/>
            <p14:sldId id="300"/>
            <p14:sldId id="301"/>
            <p14:sldId id="302"/>
            <p14:sldId id="305"/>
            <p14:sldId id="2454"/>
            <p14:sldId id="2455"/>
            <p14:sldId id="677"/>
            <p14:sldId id="2457"/>
          </p14:sldIdLst>
        </p14:section>
        <p14:section name="Reusable graphics" id="{765D8168-4F1C-4A3F-9725-4B27397960E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x, Molly" initials="DM" lastIdx="1" clrIdx="0">
    <p:extLst>
      <p:ext uri="{19B8F6BF-5375-455C-9EA6-DF929625EA0E}">
        <p15:presenceInfo xmlns:p15="http://schemas.microsoft.com/office/powerpoint/2012/main" userId="S::dix@rti.org::23cbe842-3ef3-4c84-bfaf-8c01fb8a8f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14" autoAdjust="0"/>
    <p:restoredTop sz="87744" autoAdjust="0"/>
  </p:normalViewPr>
  <p:slideViewPr>
    <p:cSldViewPr snapToGrid="0">
      <p:cViewPr varScale="1">
        <p:scale>
          <a:sx n="57" d="100"/>
          <a:sy n="57" d="100"/>
        </p:scale>
        <p:origin x="584" y="40"/>
      </p:cViewPr>
      <p:guideLst/>
    </p:cSldViewPr>
  </p:slideViewPr>
  <p:notesTextViewPr>
    <p:cViewPr>
      <p:scale>
        <a:sx n="1" d="1"/>
        <a:sy n="1" d="1"/>
      </p:scale>
      <p:origin x="0" y="0"/>
    </p:cViewPr>
  </p:notesTextViewPr>
  <p:notesViewPr>
    <p:cSldViewPr snapToGrid="0">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CF1F3D-A0EC-4742-8633-7AF6BB7CA8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A2910A4-4F67-4798-B729-3265CCF2E9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78AD47-9D70-4AB9-9D7B-69D67D42AA12}" type="datetimeFigureOut">
              <a:rPr lang="en-US" smtClean="0"/>
              <a:t>11/2/2020</a:t>
            </a:fld>
            <a:endParaRPr lang="en-US" dirty="0"/>
          </a:p>
        </p:txBody>
      </p:sp>
      <p:sp>
        <p:nvSpPr>
          <p:cNvPr id="4" name="Footer Placeholder 3">
            <a:extLst>
              <a:ext uri="{FF2B5EF4-FFF2-40B4-BE49-F238E27FC236}">
                <a16:creationId xmlns:a16="http://schemas.microsoft.com/office/drawing/2014/main" id="{684B4386-884C-49F0-815C-C58E8279B0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1DBDAD2-3C6A-4521-BFB2-9A16A791CCA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0E45DD-A9CF-424C-90C5-09421ED601CF}" type="slidenum">
              <a:rPr lang="en-US" smtClean="0"/>
              <a:t>‹#›</a:t>
            </a:fld>
            <a:endParaRPr lang="en-US" dirty="0"/>
          </a:p>
        </p:txBody>
      </p:sp>
    </p:spTree>
    <p:extLst>
      <p:ext uri="{BB962C8B-B14F-4D97-AF65-F5344CB8AC3E}">
        <p14:creationId xmlns:p14="http://schemas.microsoft.com/office/powerpoint/2010/main" val="401759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10B16-9F21-4B34-A6BE-74938878F30D}" type="datetimeFigureOut">
              <a:rPr lang="en-US" smtClean="0"/>
              <a:t>11/2/2020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9FC0BD-2B0F-4859-8A94-29C76DAE34E2}" type="slidenum">
              <a:rPr lang="en-US" smtClean="0"/>
              <a:t>‹#›</a:t>
            </a:fld>
            <a:endParaRPr lang="en-US" dirty="0"/>
          </a:p>
        </p:txBody>
      </p:sp>
    </p:spTree>
    <p:extLst>
      <p:ext uri="{BB962C8B-B14F-4D97-AF65-F5344CB8AC3E}">
        <p14:creationId xmlns:p14="http://schemas.microsoft.com/office/powerpoint/2010/main" val="410279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23329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11</a:t>
            </a:fld>
            <a:endParaRPr lang="en-US" dirty="0"/>
          </a:p>
        </p:txBody>
      </p:sp>
    </p:spTree>
    <p:extLst>
      <p:ext uri="{BB962C8B-B14F-4D97-AF65-F5344CB8AC3E}">
        <p14:creationId xmlns:p14="http://schemas.microsoft.com/office/powerpoint/2010/main" val="2520283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12</a:t>
            </a:fld>
            <a:endParaRPr lang="en-US" dirty="0"/>
          </a:p>
        </p:txBody>
      </p:sp>
    </p:spTree>
    <p:extLst>
      <p:ext uri="{BB962C8B-B14F-4D97-AF65-F5344CB8AC3E}">
        <p14:creationId xmlns:p14="http://schemas.microsoft.com/office/powerpoint/2010/main" val="3303015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13</a:t>
            </a:fld>
            <a:endParaRPr lang="en-US" dirty="0"/>
          </a:p>
        </p:txBody>
      </p:sp>
    </p:spTree>
    <p:extLst>
      <p:ext uri="{BB962C8B-B14F-4D97-AF65-F5344CB8AC3E}">
        <p14:creationId xmlns:p14="http://schemas.microsoft.com/office/powerpoint/2010/main" val="1287931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15</a:t>
            </a:fld>
            <a:endParaRPr lang="en-US" dirty="0"/>
          </a:p>
        </p:txBody>
      </p:sp>
    </p:spTree>
    <p:extLst>
      <p:ext uri="{BB962C8B-B14F-4D97-AF65-F5344CB8AC3E}">
        <p14:creationId xmlns:p14="http://schemas.microsoft.com/office/powerpoint/2010/main" val="3657165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17</a:t>
            </a:fld>
            <a:endParaRPr lang="en-US" dirty="0"/>
          </a:p>
        </p:txBody>
      </p:sp>
    </p:spTree>
    <p:extLst>
      <p:ext uri="{BB962C8B-B14F-4D97-AF65-F5344CB8AC3E}">
        <p14:creationId xmlns:p14="http://schemas.microsoft.com/office/powerpoint/2010/main" val="1192932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25</a:t>
            </a:fld>
            <a:endParaRPr lang="en-US" dirty="0"/>
          </a:p>
        </p:txBody>
      </p:sp>
    </p:spTree>
    <p:extLst>
      <p:ext uri="{BB962C8B-B14F-4D97-AF65-F5344CB8AC3E}">
        <p14:creationId xmlns:p14="http://schemas.microsoft.com/office/powerpoint/2010/main" val="1730921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364"/>
            <a:r>
              <a:rPr lang="en-US" b="1" dirty="0"/>
              <a:t>FINAL</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2343E5-BF9D-4440-AB72-94B65E293C8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696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364"/>
            <a:r>
              <a:rPr lang="en-US" b="1" dirty="0"/>
              <a:t>FINAL</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2343E5-BF9D-4440-AB72-94B65E293C84}"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398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2</a:t>
            </a:fld>
            <a:endParaRPr lang="en-US" dirty="0"/>
          </a:p>
        </p:txBody>
      </p:sp>
    </p:spTree>
    <p:extLst>
      <p:ext uri="{BB962C8B-B14F-4D97-AF65-F5344CB8AC3E}">
        <p14:creationId xmlns:p14="http://schemas.microsoft.com/office/powerpoint/2010/main" val="301496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A8AEA-B6E4-5A4C-9884-623015705AF0}" type="slidenum">
              <a:rPr lang="en-US" smtClean="0"/>
              <a:t>3</a:t>
            </a:fld>
            <a:endParaRPr lang="en-US" dirty="0"/>
          </a:p>
        </p:txBody>
      </p:sp>
    </p:spTree>
    <p:extLst>
      <p:ext uri="{BB962C8B-B14F-4D97-AF65-F5344CB8AC3E}">
        <p14:creationId xmlns:p14="http://schemas.microsoft.com/office/powerpoint/2010/main" val="52172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dirty="0"/>
              <a:t>Our diverse global workforce makes it possible for us to deliver multidisciplinary expertise where it’s needed most. </a:t>
            </a:r>
            <a:r>
              <a:rPr lang="en-US" dirty="0">
                <a:latin typeface="Arial" pitchFamily="34" charset="0"/>
                <a:ea typeface="ヒラギノ角ゴ Pro W3"/>
              </a:rPr>
              <a:t>At any given time, we have ~3,000 ongoing projects with a wide range of clients in more than 50 countries.</a:t>
            </a:r>
          </a:p>
          <a:p>
            <a:pPr marL="0" indent="0">
              <a:buFont typeface="Arial" panose="020B0604020202020204" pitchFamily="34" charset="0"/>
              <a:buNone/>
              <a:defRPr/>
            </a:pPr>
            <a:endParaRPr lang="en-US" dirty="0"/>
          </a:p>
        </p:txBody>
      </p:sp>
      <p:sp>
        <p:nvSpPr>
          <p:cNvPr id="4" name="Slide Number Placeholder 3"/>
          <p:cNvSpPr>
            <a:spLocks noGrp="1"/>
          </p:cNvSpPr>
          <p:nvPr>
            <p:ph type="sldNum" sz="quarter" idx="10"/>
          </p:nvPr>
        </p:nvSpPr>
        <p:spPr/>
        <p:txBody>
          <a:bodyPr/>
          <a:lstStyle/>
          <a:p>
            <a:pPr>
              <a:defRPr/>
            </a:pPr>
            <a:fld id="{8DB8C9F8-2507-43B8-94EB-5DEE5D53B02A}" type="slidenum">
              <a:rPr lang="en-US" smtClean="0">
                <a:solidFill>
                  <a:srgbClr val="000000"/>
                </a:solidFill>
              </a:rPr>
              <a:pPr>
                <a:defRPr/>
              </a:pPr>
              <a:t>4</a:t>
            </a:fld>
            <a:endParaRPr lang="en-US" dirty="0">
              <a:solidFill>
                <a:srgbClr val="000000"/>
              </a:solidFill>
            </a:endParaRPr>
          </a:p>
        </p:txBody>
      </p:sp>
    </p:spTree>
    <p:extLst>
      <p:ext uri="{BB962C8B-B14F-4D97-AF65-F5344CB8AC3E}">
        <p14:creationId xmlns:p14="http://schemas.microsoft.com/office/powerpoint/2010/main" val="19490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5</a:t>
            </a:fld>
            <a:endParaRPr lang="en-US" dirty="0"/>
          </a:p>
        </p:txBody>
      </p:sp>
    </p:spTree>
    <p:extLst>
      <p:ext uri="{BB962C8B-B14F-4D97-AF65-F5344CB8AC3E}">
        <p14:creationId xmlns:p14="http://schemas.microsoft.com/office/powerpoint/2010/main" val="413255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6</a:t>
            </a:fld>
            <a:endParaRPr lang="en-US" dirty="0"/>
          </a:p>
        </p:txBody>
      </p:sp>
    </p:spTree>
    <p:extLst>
      <p:ext uri="{BB962C8B-B14F-4D97-AF65-F5344CB8AC3E}">
        <p14:creationId xmlns:p14="http://schemas.microsoft.com/office/powerpoint/2010/main" val="3445311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9FC0BD-2B0F-4859-8A94-29C76DAE34E2}" type="slidenum">
              <a:rPr lang="en-US" smtClean="0"/>
              <a:t>7</a:t>
            </a:fld>
            <a:endParaRPr lang="en-US" dirty="0"/>
          </a:p>
        </p:txBody>
      </p:sp>
    </p:spTree>
    <p:extLst>
      <p:ext uri="{BB962C8B-B14F-4D97-AF65-F5344CB8AC3E}">
        <p14:creationId xmlns:p14="http://schemas.microsoft.com/office/powerpoint/2010/main" val="259256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help drive impact from R&amp;D – the definition of innovation, we like to understand and manage the drivers of innovation.  We are a fan of the model popularized by Italian Designer Roberto Verganti because of its simplicity but sophistication. </a:t>
            </a:r>
          </a:p>
          <a:p>
            <a:pPr marL="0" indent="0">
              <a:buFont typeface="Arial" panose="020B0604020202020204" pitchFamily="34" charset="0"/>
              <a:buNone/>
            </a:pPr>
            <a:r>
              <a:rPr lang="en-US" baseline="0" dirty="0"/>
              <a:t>TALK TO MODEL – SPEND TIME HERE!!!!</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 key thing</a:t>
            </a:r>
            <a:r>
              <a:rPr lang="en-US" baseline="0" dirty="0"/>
              <a:t> to remember, is that people drive innovation, if we are talking </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a:t>market pull, the customer is demanding next generation products and individuals in marketing are capturing the needs, designers are translating them to product concepts, engineers are making those concepts real, manufacturing is building them, then sales/distribution and the cycle comes back to the consumer. </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a:t>Technology push it is about understanding emerging technologies from R&amp;D organizations that will enable a next generation of products. The driver comes from researchers in universities, companies, federal labs creating the next generation of enabling inventions, in some cases for needs that users don’t even recognize yet.</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899ECA7-0FA8-4C90-9DBB-B5279A799BB2}" type="slidenum">
              <a:rPr lang="en-US" smtClean="0">
                <a:solidFill>
                  <a:prstClr val="black"/>
                </a:solidFill>
              </a:rPr>
              <a:pPr/>
              <a:t>9</a:t>
            </a:fld>
            <a:endParaRPr lang="en-US" dirty="0">
              <a:solidFill>
                <a:prstClr val="black"/>
              </a:solidFill>
            </a:endParaRPr>
          </a:p>
        </p:txBody>
      </p:sp>
      <p:pic>
        <p:nvPicPr>
          <p:cNvPr id="5" name="Picture 4"/>
          <p:cNvPicPr>
            <a:picLocks noChangeAspect="1"/>
          </p:cNvPicPr>
          <p:nvPr/>
        </p:nvPicPr>
        <p:blipFill>
          <a:blip r:embed="rId3"/>
          <a:stretch>
            <a:fillRect/>
          </a:stretch>
        </p:blipFill>
        <p:spPr>
          <a:xfrm>
            <a:off x="962026" y="5196033"/>
            <a:ext cx="5086350" cy="3286125"/>
          </a:xfrm>
          <a:prstGeom prst="rect">
            <a:avLst/>
          </a:prstGeom>
        </p:spPr>
      </p:pic>
    </p:spTree>
    <p:extLst>
      <p:ext uri="{BB962C8B-B14F-4D97-AF65-F5344CB8AC3E}">
        <p14:creationId xmlns:p14="http://schemas.microsoft.com/office/powerpoint/2010/main" val="255563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help drive impact from R&amp;D – the definition of innovation, we like to understand and manage the drivers of innovation.  We are a fan of the model popularized by Italian Designer Roberto Verganti because of its simplicity but sophistication. </a:t>
            </a:r>
          </a:p>
          <a:p>
            <a:pPr marL="0" indent="0">
              <a:buFont typeface="Arial" panose="020B0604020202020204" pitchFamily="34" charset="0"/>
              <a:buNone/>
            </a:pPr>
            <a:r>
              <a:rPr lang="en-US" baseline="0" dirty="0"/>
              <a:t>TALK TO MODEL – SPEND TIME HERE!!!!</a:t>
            </a:r>
          </a:p>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 key thing</a:t>
            </a:r>
            <a:r>
              <a:rPr lang="en-US" baseline="0" dirty="0"/>
              <a:t> to remember, is that people drive innovation, if we are talking </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a:t>market pull, the customer is demanding next generation products and individuals in marketing are capturing the needs, designers are translating them to product concepts, engineers are making those concepts real, manufacturing is building them, then sales/distribution and the cycle comes back to the consumer. </a:t>
            </a:r>
          </a:p>
          <a:p>
            <a:pPr marL="171450" marR="0" indent="-171450" algn="l" defTabSz="914400" rtl="0" eaLnBrk="0" fontAlgn="base" latinLnBrk="0" hangingPunct="0">
              <a:lnSpc>
                <a:spcPct val="100000"/>
              </a:lnSpc>
              <a:spcBef>
                <a:spcPct val="30000"/>
              </a:spcBef>
              <a:spcAft>
                <a:spcPct val="0"/>
              </a:spcAft>
              <a:buClrTx/>
              <a:buSzTx/>
              <a:buFont typeface="Arial" charset="0"/>
              <a:buChar char="•"/>
              <a:tabLst/>
              <a:defRPr/>
            </a:pPr>
            <a:r>
              <a:rPr lang="en-US" baseline="0" dirty="0"/>
              <a:t>Technology push it is about understanding emerging technologies from R&amp;D organizations that will enable a next generation of products. The driver comes from researchers in universities, companies, federal labs creating the next generation of enabling inventions, in some cases for needs that users don’t even recognize yet.</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7899ECA7-0FA8-4C90-9DBB-B5279A799BB2}" type="slidenum">
              <a:rPr lang="en-US" smtClean="0">
                <a:solidFill>
                  <a:prstClr val="black"/>
                </a:solidFill>
              </a:rPr>
              <a:pPr/>
              <a:t>10</a:t>
            </a:fld>
            <a:endParaRPr lang="en-US" dirty="0">
              <a:solidFill>
                <a:prstClr val="black"/>
              </a:solidFill>
            </a:endParaRPr>
          </a:p>
        </p:txBody>
      </p:sp>
      <p:pic>
        <p:nvPicPr>
          <p:cNvPr id="5" name="Picture 4"/>
          <p:cNvPicPr>
            <a:picLocks noChangeAspect="1"/>
          </p:cNvPicPr>
          <p:nvPr/>
        </p:nvPicPr>
        <p:blipFill>
          <a:blip r:embed="rId3"/>
          <a:stretch>
            <a:fillRect/>
          </a:stretch>
        </p:blipFill>
        <p:spPr>
          <a:xfrm>
            <a:off x="962026" y="5196033"/>
            <a:ext cx="5086350" cy="3286125"/>
          </a:xfrm>
          <a:prstGeom prst="rect">
            <a:avLst/>
          </a:prstGeom>
        </p:spPr>
      </p:pic>
    </p:spTree>
    <p:extLst>
      <p:ext uri="{BB962C8B-B14F-4D97-AF65-F5344CB8AC3E}">
        <p14:creationId xmlns:p14="http://schemas.microsoft.com/office/powerpoint/2010/main" val="1565897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A671-22FF-4B03-A1B3-29F12AE7D420}"/>
              </a:ext>
            </a:extLst>
          </p:cNvPr>
          <p:cNvSpPr>
            <a:spLocks noGrp="1"/>
          </p:cNvSpPr>
          <p:nvPr>
            <p:ph type="ctrTitle"/>
          </p:nvPr>
        </p:nvSpPr>
        <p:spPr>
          <a:xfrm>
            <a:off x="2432304" y="3044952"/>
            <a:ext cx="8659368" cy="667512"/>
          </a:xfrm>
        </p:spPr>
        <p:txBody>
          <a:bodyPr anchor="b">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E09869-57C8-4BAC-926B-4EFDA6DEB7E5}"/>
              </a:ext>
            </a:extLst>
          </p:cNvPr>
          <p:cNvSpPr>
            <a:spLocks noGrp="1"/>
          </p:cNvSpPr>
          <p:nvPr>
            <p:ph type="subTitle" idx="1" hasCustomPrompt="1"/>
          </p:nvPr>
        </p:nvSpPr>
        <p:spPr>
          <a:xfrm>
            <a:off x="2432304" y="4005072"/>
            <a:ext cx="8659368" cy="1014984"/>
          </a:xfrm>
        </p:spPr>
        <p:txBody>
          <a:bodyPr lIns="0">
            <a:noAutofit/>
          </a:bodyPr>
          <a:lstStyle>
            <a:lvl1pPr marL="0" indent="0" algn="l">
              <a:buNone/>
              <a:defRPr sz="1400" b="1">
                <a:solidFill>
                  <a:schemeClr val="accent2">
                    <a:lumMod val="60000"/>
                    <a:lumOff val="40000"/>
                  </a:schemeClr>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Rectangle 9">
            <a:extLst>
              <a:ext uri="{FF2B5EF4-FFF2-40B4-BE49-F238E27FC236}">
                <a16:creationId xmlns:a16="http://schemas.microsoft.com/office/drawing/2014/main" id="{3CE76705-EBEB-46AB-8E6E-E349266C3C36}"/>
              </a:ext>
            </a:extLst>
          </p:cNvPr>
          <p:cNvSpPr/>
          <p:nvPr/>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13" name="Picture 12">
            <a:extLst>
              <a:ext uri="{FF2B5EF4-FFF2-40B4-BE49-F238E27FC236}">
                <a16:creationId xmlns:a16="http://schemas.microsoft.com/office/drawing/2014/main" id="{E06CC917-791B-40C1-B33E-E06F4ADF81EB}"/>
              </a:ext>
            </a:extLst>
          </p:cNvPr>
          <p:cNvPicPr>
            <a:picLocks noChangeAspect="1"/>
          </p:cNvPicPr>
          <p:nvPr/>
        </p:nvPicPr>
        <p:blipFill>
          <a:blip r:embed="rId3"/>
          <a:stretch>
            <a:fillRect/>
          </a:stretch>
        </p:blipFill>
        <p:spPr>
          <a:xfrm>
            <a:off x="268215" y="6349003"/>
            <a:ext cx="2029968" cy="189363"/>
          </a:xfrm>
          <a:prstGeom prst="rect">
            <a:avLst/>
          </a:prstGeom>
        </p:spPr>
      </p:pic>
      <p:pic>
        <p:nvPicPr>
          <p:cNvPr id="12" name="Picture 11">
            <a:extLst>
              <a:ext uri="{FF2B5EF4-FFF2-40B4-BE49-F238E27FC236}">
                <a16:creationId xmlns:a16="http://schemas.microsoft.com/office/drawing/2014/main" id="{AC5A0C17-944A-4940-85DF-C17F9246D2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131" y="2227118"/>
            <a:ext cx="2082387" cy="2082386"/>
          </a:xfrm>
          <a:prstGeom prst="rect">
            <a:avLst/>
          </a:prstGeom>
        </p:spPr>
      </p:pic>
      <p:sp>
        <p:nvSpPr>
          <p:cNvPr id="7" name="Rectangle 6">
            <a:extLst>
              <a:ext uri="{FF2B5EF4-FFF2-40B4-BE49-F238E27FC236}">
                <a16:creationId xmlns:a16="http://schemas.microsoft.com/office/drawing/2014/main" id="{D65D3031-8788-4E41-BC0F-022C425BBE56}"/>
              </a:ext>
            </a:extLst>
          </p:cNvPr>
          <p:cNvSpPr/>
          <p:nvPr userDrawn="1"/>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8" name="Picture 7">
            <a:extLst>
              <a:ext uri="{FF2B5EF4-FFF2-40B4-BE49-F238E27FC236}">
                <a16:creationId xmlns:a16="http://schemas.microsoft.com/office/drawing/2014/main" id="{F51D7C81-72BD-4AEC-8A87-FFF8924876C8}"/>
              </a:ext>
            </a:extLst>
          </p:cNvPr>
          <p:cNvPicPr>
            <a:picLocks noChangeAspect="1"/>
          </p:cNvPicPr>
          <p:nvPr userDrawn="1"/>
        </p:nvPicPr>
        <p:blipFill>
          <a:blip r:embed="rId3"/>
          <a:stretch>
            <a:fillRect/>
          </a:stretch>
        </p:blipFill>
        <p:spPr>
          <a:xfrm>
            <a:off x="268215" y="6349003"/>
            <a:ext cx="2029968" cy="189363"/>
          </a:xfrm>
          <a:prstGeom prst="rect">
            <a:avLst/>
          </a:prstGeom>
        </p:spPr>
      </p:pic>
      <p:pic>
        <p:nvPicPr>
          <p:cNvPr id="9" name="Picture 8">
            <a:extLst>
              <a:ext uri="{FF2B5EF4-FFF2-40B4-BE49-F238E27FC236}">
                <a16:creationId xmlns:a16="http://schemas.microsoft.com/office/drawing/2014/main" id="{02688579-90BC-4A31-AE07-90F845AEFC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6131" y="2227118"/>
            <a:ext cx="2082387" cy="2082386"/>
          </a:xfrm>
          <a:prstGeom prst="rect">
            <a:avLst/>
          </a:prstGeom>
        </p:spPr>
      </p:pic>
      <p:sp>
        <p:nvSpPr>
          <p:cNvPr id="11" name="TextBox 10">
            <a:extLst>
              <a:ext uri="{FF2B5EF4-FFF2-40B4-BE49-F238E27FC236}">
                <a16:creationId xmlns:a16="http://schemas.microsoft.com/office/drawing/2014/main" id="{8DB896D4-A79D-4D83-9EEA-1EE11F3B1D4C}"/>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Tree>
    <p:extLst>
      <p:ext uri="{BB962C8B-B14F-4D97-AF65-F5344CB8AC3E}">
        <p14:creationId xmlns:p14="http://schemas.microsoft.com/office/powerpoint/2010/main" val="152827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8E11-CEBA-449E-927B-D8E59CC1F4E0}"/>
              </a:ext>
            </a:extLst>
          </p:cNvPr>
          <p:cNvSpPr>
            <a:spLocks noGrp="1"/>
          </p:cNvSpPr>
          <p:nvPr>
            <p:ph type="title"/>
          </p:nvPr>
        </p:nvSpPr>
        <p:spPr>
          <a:xfrm>
            <a:off x="841248" y="365127"/>
            <a:ext cx="10515600" cy="1325563"/>
          </a:xfrm>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1D26A9-B449-4FFF-9386-8866C190FFBE}"/>
              </a:ext>
            </a:extLst>
          </p:cNvPr>
          <p:cNvSpPr>
            <a:spLocks noGrp="1"/>
          </p:cNvSpPr>
          <p:nvPr>
            <p:ph sz="half" idx="1"/>
          </p:nvPr>
        </p:nvSpPr>
        <p:spPr>
          <a:xfrm>
            <a:off x="841248" y="2276856"/>
            <a:ext cx="3291840" cy="3831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F0C28FA-AD30-4676-BCEC-FC84047ED2F3}"/>
              </a:ext>
            </a:extLst>
          </p:cNvPr>
          <p:cNvSpPr>
            <a:spLocks noGrp="1"/>
          </p:cNvSpPr>
          <p:nvPr>
            <p:ph sz="half" idx="2"/>
          </p:nvPr>
        </p:nvSpPr>
        <p:spPr>
          <a:xfrm>
            <a:off x="4453128" y="2276856"/>
            <a:ext cx="3291840" cy="3831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C7E211EA-EBDD-41C1-964E-C7A32E785F55}"/>
              </a:ext>
            </a:extLst>
          </p:cNvPr>
          <p:cNvSpPr>
            <a:spLocks noGrp="1"/>
          </p:cNvSpPr>
          <p:nvPr>
            <p:ph sz="quarter" idx="13"/>
          </p:nvPr>
        </p:nvSpPr>
        <p:spPr>
          <a:xfrm>
            <a:off x="8055864" y="2276856"/>
            <a:ext cx="3291840" cy="3831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A3439003-B882-4E06-9B52-7A4E94C65347}"/>
              </a:ext>
            </a:extLst>
          </p:cNvPr>
          <p:cNvSpPr>
            <a:spLocks noGrp="1"/>
          </p:cNvSpPr>
          <p:nvPr>
            <p:ph type="body" sz="quarter" idx="14"/>
          </p:nvPr>
        </p:nvSpPr>
        <p:spPr>
          <a:xfrm>
            <a:off x="841248" y="1691640"/>
            <a:ext cx="3291840" cy="585216"/>
          </a:xfrm>
        </p:spPr>
        <p:txBody>
          <a:bodyPr anchor="ctr"/>
          <a:lstStyle>
            <a:lvl1pPr>
              <a:defRPr sz="2400">
                <a:solidFill>
                  <a:schemeClr val="accent6"/>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44BFF96A-3EF0-43BD-89ED-DA047A2908CC}"/>
              </a:ext>
            </a:extLst>
          </p:cNvPr>
          <p:cNvSpPr>
            <a:spLocks noGrp="1"/>
          </p:cNvSpPr>
          <p:nvPr>
            <p:ph type="body" sz="quarter" idx="15"/>
          </p:nvPr>
        </p:nvSpPr>
        <p:spPr>
          <a:xfrm>
            <a:off x="4453128" y="1691640"/>
            <a:ext cx="3291840" cy="585216"/>
          </a:xfrm>
        </p:spPr>
        <p:txBody>
          <a:bodyPr anchor="ctr"/>
          <a:lstStyle>
            <a:lvl1pPr>
              <a:defRPr sz="2400">
                <a:solidFill>
                  <a:schemeClr val="accent6"/>
                </a:solidFill>
                <a:latin typeface="+mj-lt"/>
              </a:defRPr>
            </a:lvl1pPr>
          </a:lstStyle>
          <a:p>
            <a:pPr lvl="0"/>
            <a:r>
              <a:rPr lang="en-US"/>
              <a:t>Click to edit Master text styles</a:t>
            </a:r>
          </a:p>
        </p:txBody>
      </p:sp>
      <p:sp>
        <p:nvSpPr>
          <p:cNvPr id="16" name="Text Placeholder 15">
            <a:extLst>
              <a:ext uri="{FF2B5EF4-FFF2-40B4-BE49-F238E27FC236}">
                <a16:creationId xmlns:a16="http://schemas.microsoft.com/office/drawing/2014/main" id="{E9FB6202-2F8F-44E0-8FE1-E3E043D58D52}"/>
              </a:ext>
            </a:extLst>
          </p:cNvPr>
          <p:cNvSpPr>
            <a:spLocks noGrp="1"/>
          </p:cNvSpPr>
          <p:nvPr>
            <p:ph type="body" sz="quarter" idx="16"/>
          </p:nvPr>
        </p:nvSpPr>
        <p:spPr>
          <a:xfrm>
            <a:off x="8055864" y="1691640"/>
            <a:ext cx="3291840" cy="585216"/>
          </a:xfrm>
        </p:spPr>
        <p:txBody>
          <a:bodyPr anchor="ctr"/>
          <a:lstStyle>
            <a:lvl1pPr>
              <a:defRPr sz="2400">
                <a:solidFill>
                  <a:schemeClr val="accent6"/>
                </a:solidFill>
                <a:latin typeface="+mj-lt"/>
              </a:defRPr>
            </a:lvl1pPr>
          </a:lstStyle>
          <a:p>
            <a:pPr lvl="0"/>
            <a:r>
              <a:rPr lang="en-US"/>
              <a:t>Click to edit Master text styles</a:t>
            </a:r>
          </a:p>
        </p:txBody>
      </p:sp>
      <p:pic>
        <p:nvPicPr>
          <p:cNvPr id="19" name="Picture 18">
            <a:extLst>
              <a:ext uri="{FF2B5EF4-FFF2-40B4-BE49-F238E27FC236}">
                <a16:creationId xmlns:a16="http://schemas.microsoft.com/office/drawing/2014/main" id="{282772D1-2A19-4612-BCDE-32A33989C44C}"/>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20" name="Straight Connector 19">
            <a:extLst>
              <a:ext uri="{FF2B5EF4-FFF2-40B4-BE49-F238E27FC236}">
                <a16:creationId xmlns:a16="http://schemas.microsoft.com/office/drawing/2014/main" id="{9B778875-14E8-4CC5-997F-C13ED3471D71}"/>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AC8EBF52-6A9D-46CD-88D1-EF1C1A6CCB7D}"/>
              </a:ext>
            </a:extLst>
          </p:cNvPr>
          <p:cNvSpPr>
            <a:spLocks noGrp="1"/>
          </p:cNvSpPr>
          <p:nvPr>
            <p:ph type="body" sz="quarter" idx="17"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5" name="Picture 14">
            <a:extLst>
              <a:ext uri="{FF2B5EF4-FFF2-40B4-BE49-F238E27FC236}">
                <a16:creationId xmlns:a16="http://schemas.microsoft.com/office/drawing/2014/main" id="{7A430EB0-F08E-4AB6-90C5-26E80F70640A}"/>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7" name="Straight Connector 16">
            <a:extLst>
              <a:ext uri="{FF2B5EF4-FFF2-40B4-BE49-F238E27FC236}">
                <a16:creationId xmlns:a16="http://schemas.microsoft.com/office/drawing/2014/main" id="{D48E2D1E-1B70-4769-887A-349EE98486E1}"/>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E02EF5-D7AC-49CC-AF96-6C7FCBFE5589}"/>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24" name="Subtitle 2">
            <a:extLst>
              <a:ext uri="{FF2B5EF4-FFF2-40B4-BE49-F238E27FC236}">
                <a16:creationId xmlns:a16="http://schemas.microsoft.com/office/drawing/2014/main" id="{32D8FD72-2D95-472D-A790-95E8AEEBFB96}"/>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1079355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8E11-CEBA-449E-927B-D8E59CC1F4E0}"/>
              </a:ext>
            </a:extLst>
          </p:cNvPr>
          <p:cNvSpPr>
            <a:spLocks noGrp="1"/>
          </p:cNvSpPr>
          <p:nvPr>
            <p:ph type="title"/>
          </p:nvPr>
        </p:nvSpPr>
        <p:spPr>
          <a:xfrm>
            <a:off x="841248" y="365127"/>
            <a:ext cx="10515600" cy="1325563"/>
          </a:xfrm>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1D26A9-B449-4FFF-9386-8866C190FFBE}"/>
              </a:ext>
            </a:extLst>
          </p:cNvPr>
          <p:cNvSpPr>
            <a:spLocks noGrp="1"/>
          </p:cNvSpPr>
          <p:nvPr>
            <p:ph sz="half" idx="1"/>
          </p:nvPr>
        </p:nvSpPr>
        <p:spPr>
          <a:xfrm>
            <a:off x="841248" y="2276856"/>
            <a:ext cx="2546865" cy="3831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F0C28FA-AD30-4676-BCEC-FC84047ED2F3}"/>
              </a:ext>
            </a:extLst>
          </p:cNvPr>
          <p:cNvSpPr>
            <a:spLocks noGrp="1"/>
          </p:cNvSpPr>
          <p:nvPr>
            <p:ph sz="half" idx="2"/>
          </p:nvPr>
        </p:nvSpPr>
        <p:spPr>
          <a:xfrm>
            <a:off x="3497708" y="2276856"/>
            <a:ext cx="2546864" cy="3831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C7E211EA-EBDD-41C1-964E-C7A32E785F55}"/>
              </a:ext>
            </a:extLst>
          </p:cNvPr>
          <p:cNvSpPr>
            <a:spLocks noGrp="1"/>
          </p:cNvSpPr>
          <p:nvPr>
            <p:ph sz="quarter" idx="13"/>
          </p:nvPr>
        </p:nvSpPr>
        <p:spPr>
          <a:xfrm>
            <a:off x="6154167" y="2276856"/>
            <a:ext cx="2546223" cy="3831336"/>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a:extLst>
              <a:ext uri="{FF2B5EF4-FFF2-40B4-BE49-F238E27FC236}">
                <a16:creationId xmlns:a16="http://schemas.microsoft.com/office/drawing/2014/main" id="{A3439003-B882-4E06-9B52-7A4E94C65347}"/>
              </a:ext>
            </a:extLst>
          </p:cNvPr>
          <p:cNvSpPr>
            <a:spLocks noGrp="1"/>
          </p:cNvSpPr>
          <p:nvPr>
            <p:ph type="body" sz="quarter" idx="14"/>
          </p:nvPr>
        </p:nvSpPr>
        <p:spPr>
          <a:xfrm>
            <a:off x="841248" y="1691640"/>
            <a:ext cx="2546865" cy="585216"/>
          </a:xfrm>
        </p:spPr>
        <p:txBody>
          <a:bodyPr anchor="ctr"/>
          <a:lstStyle>
            <a:lvl1pPr>
              <a:defRPr sz="2400">
                <a:solidFill>
                  <a:schemeClr val="accent6"/>
                </a:solidFill>
                <a:latin typeface="+mj-lt"/>
              </a:defRPr>
            </a:lvl1pPr>
          </a:lstStyle>
          <a:p>
            <a:pPr lvl="0"/>
            <a:r>
              <a:rPr lang="en-US"/>
              <a:t>Click to edit Master text styles</a:t>
            </a:r>
          </a:p>
        </p:txBody>
      </p:sp>
      <p:sp>
        <p:nvSpPr>
          <p:cNvPr id="14" name="Text Placeholder 13">
            <a:extLst>
              <a:ext uri="{FF2B5EF4-FFF2-40B4-BE49-F238E27FC236}">
                <a16:creationId xmlns:a16="http://schemas.microsoft.com/office/drawing/2014/main" id="{44BFF96A-3EF0-43BD-89ED-DA047A2908CC}"/>
              </a:ext>
            </a:extLst>
          </p:cNvPr>
          <p:cNvSpPr>
            <a:spLocks noGrp="1"/>
          </p:cNvSpPr>
          <p:nvPr>
            <p:ph type="body" sz="quarter" idx="15"/>
          </p:nvPr>
        </p:nvSpPr>
        <p:spPr>
          <a:xfrm>
            <a:off x="3497707" y="1691640"/>
            <a:ext cx="2546865" cy="585216"/>
          </a:xfrm>
        </p:spPr>
        <p:txBody>
          <a:bodyPr anchor="ctr"/>
          <a:lstStyle>
            <a:lvl1pPr>
              <a:defRPr sz="2400">
                <a:solidFill>
                  <a:schemeClr val="accent6"/>
                </a:solidFill>
                <a:latin typeface="+mj-lt"/>
              </a:defRPr>
            </a:lvl1pPr>
          </a:lstStyle>
          <a:p>
            <a:pPr lvl="0"/>
            <a:r>
              <a:rPr lang="en-US"/>
              <a:t>Click to edit Master text styles</a:t>
            </a:r>
          </a:p>
        </p:txBody>
      </p:sp>
      <p:sp>
        <p:nvSpPr>
          <p:cNvPr id="16" name="Text Placeholder 15">
            <a:extLst>
              <a:ext uri="{FF2B5EF4-FFF2-40B4-BE49-F238E27FC236}">
                <a16:creationId xmlns:a16="http://schemas.microsoft.com/office/drawing/2014/main" id="{E9FB6202-2F8F-44E0-8FE1-E3E043D58D52}"/>
              </a:ext>
            </a:extLst>
          </p:cNvPr>
          <p:cNvSpPr>
            <a:spLocks noGrp="1"/>
          </p:cNvSpPr>
          <p:nvPr>
            <p:ph type="body" sz="quarter" idx="16"/>
          </p:nvPr>
        </p:nvSpPr>
        <p:spPr>
          <a:xfrm>
            <a:off x="6154166" y="1691640"/>
            <a:ext cx="2546865" cy="585216"/>
          </a:xfrm>
        </p:spPr>
        <p:txBody>
          <a:bodyPr anchor="ctr"/>
          <a:lstStyle>
            <a:lvl1pPr>
              <a:defRPr sz="2400">
                <a:solidFill>
                  <a:schemeClr val="accent6"/>
                </a:solidFill>
                <a:latin typeface="+mj-lt"/>
              </a:defRPr>
            </a:lvl1pPr>
          </a:lstStyle>
          <a:p>
            <a:pPr lvl="0"/>
            <a:r>
              <a:rPr lang="en-US"/>
              <a:t>Click to edit Master text styles</a:t>
            </a:r>
          </a:p>
        </p:txBody>
      </p:sp>
      <p:pic>
        <p:nvPicPr>
          <p:cNvPr id="19" name="Picture 18">
            <a:extLst>
              <a:ext uri="{FF2B5EF4-FFF2-40B4-BE49-F238E27FC236}">
                <a16:creationId xmlns:a16="http://schemas.microsoft.com/office/drawing/2014/main" id="{282772D1-2A19-4612-BCDE-32A33989C44C}"/>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20" name="Straight Connector 19">
            <a:extLst>
              <a:ext uri="{FF2B5EF4-FFF2-40B4-BE49-F238E27FC236}">
                <a16:creationId xmlns:a16="http://schemas.microsoft.com/office/drawing/2014/main" id="{9B778875-14E8-4CC5-997F-C13ED3471D71}"/>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AC8EBF52-6A9D-46CD-88D1-EF1C1A6CCB7D}"/>
              </a:ext>
            </a:extLst>
          </p:cNvPr>
          <p:cNvSpPr>
            <a:spLocks noGrp="1"/>
          </p:cNvSpPr>
          <p:nvPr>
            <p:ph type="body" sz="quarter" idx="17"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sp>
        <p:nvSpPr>
          <p:cNvPr id="7" name="Text Placeholder 6">
            <a:extLst>
              <a:ext uri="{FF2B5EF4-FFF2-40B4-BE49-F238E27FC236}">
                <a16:creationId xmlns:a16="http://schemas.microsoft.com/office/drawing/2014/main" id="{064C70C6-CDEB-427C-A07B-3252F47F3EF0}"/>
              </a:ext>
            </a:extLst>
          </p:cNvPr>
          <p:cNvSpPr>
            <a:spLocks noGrp="1"/>
          </p:cNvSpPr>
          <p:nvPr>
            <p:ph type="body" sz="quarter" idx="18"/>
          </p:nvPr>
        </p:nvSpPr>
        <p:spPr>
          <a:xfrm>
            <a:off x="8810625" y="1690688"/>
            <a:ext cx="2546223" cy="585787"/>
          </a:xfrm>
        </p:spPr>
        <p:txBody>
          <a:bodyPr anchor="ctr"/>
          <a:lstStyle>
            <a:lvl1pPr>
              <a:defRPr sz="2400">
                <a:solidFill>
                  <a:schemeClr val="accent6"/>
                </a:solidFill>
              </a:defRPr>
            </a:lvl1pPr>
            <a:lvl2pPr marL="91440" indent="0">
              <a:buNone/>
              <a:defRPr/>
            </a:lvl2pPr>
          </a:lstStyle>
          <a:p>
            <a:pPr lvl="0"/>
            <a:r>
              <a:rPr lang="en-US"/>
              <a:t>Click to edit Master text styles</a:t>
            </a:r>
          </a:p>
        </p:txBody>
      </p:sp>
      <p:sp>
        <p:nvSpPr>
          <p:cNvPr id="9" name="Content Placeholder 8">
            <a:extLst>
              <a:ext uri="{FF2B5EF4-FFF2-40B4-BE49-F238E27FC236}">
                <a16:creationId xmlns:a16="http://schemas.microsoft.com/office/drawing/2014/main" id="{37EC782A-C3FE-4EDE-899F-64E92C0FCDC4}"/>
              </a:ext>
            </a:extLst>
          </p:cNvPr>
          <p:cNvSpPr>
            <a:spLocks noGrp="1"/>
          </p:cNvSpPr>
          <p:nvPr>
            <p:ph sz="quarter" idx="19"/>
          </p:nvPr>
        </p:nvSpPr>
        <p:spPr>
          <a:xfrm>
            <a:off x="8810498" y="2286000"/>
            <a:ext cx="2546350" cy="3830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018FBA92-6047-49FD-AC21-434AF2BB405F}"/>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22" name="Straight Connector 21">
            <a:extLst>
              <a:ext uri="{FF2B5EF4-FFF2-40B4-BE49-F238E27FC236}">
                <a16:creationId xmlns:a16="http://schemas.microsoft.com/office/drawing/2014/main" id="{3F7FADE5-95BC-4EE1-AB04-8F0B9DE704EE}"/>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49AFFD3-382C-456E-9A40-6DAECFE570E1}"/>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25" name="Subtitle 2">
            <a:extLst>
              <a:ext uri="{FF2B5EF4-FFF2-40B4-BE49-F238E27FC236}">
                <a16:creationId xmlns:a16="http://schemas.microsoft.com/office/drawing/2014/main" id="{89C1E15C-401F-4089-B083-045AB2065DB2}"/>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1692411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terview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F07A-B26D-4D39-B2B2-3CAADF5B853A}"/>
              </a:ext>
            </a:extLst>
          </p:cNvPr>
          <p:cNvSpPr>
            <a:spLocks noGrp="1"/>
          </p:cNvSpPr>
          <p:nvPr>
            <p:ph type="title"/>
          </p:nvPr>
        </p:nvSpPr>
        <p:spPr>
          <a:xfrm>
            <a:off x="4462272" y="365760"/>
            <a:ext cx="6885432" cy="83210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4BB82E-09D5-4600-832B-FA27DDA0A945}"/>
              </a:ext>
            </a:extLst>
          </p:cNvPr>
          <p:cNvSpPr>
            <a:spLocks noGrp="1"/>
          </p:cNvSpPr>
          <p:nvPr>
            <p:ph idx="1"/>
          </p:nvPr>
        </p:nvSpPr>
        <p:spPr>
          <a:xfrm>
            <a:off x="4462272" y="1828800"/>
            <a:ext cx="6885432" cy="3995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F0779B2-A233-4BAB-AC80-FCB0B351B1CD}"/>
              </a:ext>
            </a:extLst>
          </p:cNvPr>
          <p:cNvSpPr>
            <a:spLocks noGrp="1"/>
          </p:cNvSpPr>
          <p:nvPr>
            <p:ph type="body" sz="quarter" idx="13"/>
          </p:nvPr>
        </p:nvSpPr>
        <p:spPr>
          <a:xfrm>
            <a:off x="4462272" y="1225296"/>
            <a:ext cx="6885432" cy="585216"/>
          </a:xfrm>
        </p:spPr>
        <p:txBody>
          <a:bodyPr anchor="ctr"/>
          <a:lstStyle>
            <a:lvl1pPr>
              <a:defRPr sz="2400">
                <a:solidFill>
                  <a:schemeClr val="accent6"/>
                </a:solidFill>
                <a:latin typeface="+mj-lt"/>
              </a:defRPr>
            </a:lvl1pPr>
            <a:lvl2pPr marL="0" indent="0">
              <a:buNone/>
              <a:defRPr/>
            </a:lvl2pPr>
          </a:lstStyle>
          <a:p>
            <a:pPr lvl="0"/>
            <a:r>
              <a:rPr lang="en-US"/>
              <a:t>Click to edit Master text styles</a:t>
            </a:r>
          </a:p>
        </p:txBody>
      </p:sp>
      <p:sp>
        <p:nvSpPr>
          <p:cNvPr id="12" name="Picture Placeholder 11">
            <a:extLst>
              <a:ext uri="{FF2B5EF4-FFF2-40B4-BE49-F238E27FC236}">
                <a16:creationId xmlns:a16="http://schemas.microsoft.com/office/drawing/2014/main" id="{DEBB5103-0D7E-4727-A735-B868FF5BE7E5}"/>
              </a:ext>
            </a:extLst>
          </p:cNvPr>
          <p:cNvSpPr>
            <a:spLocks noGrp="1"/>
          </p:cNvSpPr>
          <p:nvPr>
            <p:ph type="pic" sz="quarter" idx="14"/>
          </p:nvPr>
        </p:nvSpPr>
        <p:spPr>
          <a:xfrm>
            <a:off x="1179576" y="786384"/>
            <a:ext cx="2761488" cy="1289304"/>
          </a:xfrm>
        </p:spPr>
        <p:txBody>
          <a:bodyPr/>
          <a:lstStyle/>
          <a:p>
            <a:r>
              <a:rPr lang="en-US" dirty="0"/>
              <a:t>Click icon to add picture</a:t>
            </a:r>
          </a:p>
        </p:txBody>
      </p:sp>
      <p:sp>
        <p:nvSpPr>
          <p:cNvPr id="14" name="Picture Placeholder 13">
            <a:extLst>
              <a:ext uri="{FF2B5EF4-FFF2-40B4-BE49-F238E27FC236}">
                <a16:creationId xmlns:a16="http://schemas.microsoft.com/office/drawing/2014/main" id="{9E8DA7FC-2B90-4329-A353-B63F328C7E02}"/>
              </a:ext>
            </a:extLst>
          </p:cNvPr>
          <p:cNvSpPr>
            <a:spLocks noGrp="1"/>
          </p:cNvSpPr>
          <p:nvPr>
            <p:ph type="pic" sz="quarter" idx="15" hasCustomPrompt="1"/>
          </p:nvPr>
        </p:nvSpPr>
        <p:spPr>
          <a:xfrm>
            <a:off x="1179576" y="2267712"/>
            <a:ext cx="1289304" cy="1289304"/>
          </a:xfrm>
        </p:spPr>
        <p:txBody>
          <a:bodyPr/>
          <a:lstStyle>
            <a:lvl1pPr>
              <a:defRPr sz="1800"/>
            </a:lvl1pPr>
          </a:lstStyle>
          <a:p>
            <a:r>
              <a:rPr lang="en-US" dirty="0"/>
              <a:t>Interviewee</a:t>
            </a:r>
          </a:p>
        </p:txBody>
      </p:sp>
      <p:sp>
        <p:nvSpPr>
          <p:cNvPr id="16" name="Picture Placeholder 15">
            <a:extLst>
              <a:ext uri="{FF2B5EF4-FFF2-40B4-BE49-F238E27FC236}">
                <a16:creationId xmlns:a16="http://schemas.microsoft.com/office/drawing/2014/main" id="{52F2FC61-4BF3-4CBB-BE66-32E107C595D8}"/>
              </a:ext>
            </a:extLst>
          </p:cNvPr>
          <p:cNvSpPr>
            <a:spLocks noGrp="1"/>
          </p:cNvSpPr>
          <p:nvPr>
            <p:ph type="pic" sz="quarter" idx="16" hasCustomPrompt="1"/>
          </p:nvPr>
        </p:nvSpPr>
        <p:spPr>
          <a:xfrm>
            <a:off x="2651760" y="2267712"/>
            <a:ext cx="1289304" cy="1289304"/>
          </a:xfrm>
        </p:spPr>
        <p:txBody>
          <a:bodyPr/>
          <a:lstStyle>
            <a:lvl1pPr>
              <a:defRPr/>
            </a:lvl1pPr>
          </a:lstStyle>
          <a:p>
            <a:r>
              <a:rPr lang="en-US" dirty="0"/>
              <a:t>Logo</a:t>
            </a:r>
          </a:p>
        </p:txBody>
      </p:sp>
      <p:sp>
        <p:nvSpPr>
          <p:cNvPr id="18" name="Text Placeholder 17">
            <a:extLst>
              <a:ext uri="{FF2B5EF4-FFF2-40B4-BE49-F238E27FC236}">
                <a16:creationId xmlns:a16="http://schemas.microsoft.com/office/drawing/2014/main" id="{8129D771-B532-4E28-9C85-E6C358B8B874}"/>
              </a:ext>
            </a:extLst>
          </p:cNvPr>
          <p:cNvSpPr>
            <a:spLocks noGrp="1"/>
          </p:cNvSpPr>
          <p:nvPr>
            <p:ph type="body" sz="quarter" idx="17" hasCustomPrompt="1"/>
          </p:nvPr>
        </p:nvSpPr>
        <p:spPr>
          <a:xfrm>
            <a:off x="1179576" y="3675888"/>
            <a:ext cx="2770632" cy="438912"/>
          </a:xfrm>
        </p:spPr>
        <p:txBody>
          <a:bodyPr anchor="ctr"/>
          <a:lstStyle>
            <a:lvl1pPr>
              <a:defRPr sz="2000">
                <a:solidFill>
                  <a:schemeClr val="tx2"/>
                </a:solidFill>
                <a:latin typeface="+mj-lt"/>
              </a:defRPr>
            </a:lvl1pPr>
            <a:lvl2pPr marL="0" indent="0">
              <a:buNone/>
              <a:defRPr/>
            </a:lvl2pPr>
          </a:lstStyle>
          <a:p>
            <a:pPr lvl="0"/>
            <a:r>
              <a:rPr lang="en-US" dirty="0"/>
              <a:t>Interviewee Name</a:t>
            </a:r>
          </a:p>
        </p:txBody>
      </p:sp>
      <p:sp>
        <p:nvSpPr>
          <p:cNvPr id="20" name="Text Placeholder 19">
            <a:extLst>
              <a:ext uri="{FF2B5EF4-FFF2-40B4-BE49-F238E27FC236}">
                <a16:creationId xmlns:a16="http://schemas.microsoft.com/office/drawing/2014/main" id="{278A8FEC-E318-4D7E-BD47-6566F4AAC1E7}"/>
              </a:ext>
            </a:extLst>
          </p:cNvPr>
          <p:cNvSpPr>
            <a:spLocks noGrp="1"/>
          </p:cNvSpPr>
          <p:nvPr>
            <p:ph type="body" sz="quarter" idx="18"/>
          </p:nvPr>
        </p:nvSpPr>
        <p:spPr>
          <a:xfrm>
            <a:off x="1179576" y="4224528"/>
            <a:ext cx="2770632" cy="1316736"/>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
        <p:nvSpPr>
          <p:cNvPr id="21" name="Rectangle 20">
            <a:extLst>
              <a:ext uri="{FF2B5EF4-FFF2-40B4-BE49-F238E27FC236}">
                <a16:creationId xmlns:a16="http://schemas.microsoft.com/office/drawing/2014/main" id="{A4D8777F-6A76-4A58-A9D0-9314DF2E4E63}"/>
              </a:ext>
            </a:extLst>
          </p:cNvPr>
          <p:cNvSpPr/>
          <p:nvPr/>
        </p:nvSpPr>
        <p:spPr>
          <a:xfrm>
            <a:off x="877824" y="448056"/>
            <a:ext cx="3346704" cy="5376672"/>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3" name="Picture 22">
            <a:extLst>
              <a:ext uri="{FF2B5EF4-FFF2-40B4-BE49-F238E27FC236}">
                <a16:creationId xmlns:a16="http://schemas.microsoft.com/office/drawing/2014/main" id="{C6A151B4-3FFF-4B44-AEA2-D64D03F80C80}"/>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24" name="Straight Connector 23">
            <a:extLst>
              <a:ext uri="{FF2B5EF4-FFF2-40B4-BE49-F238E27FC236}">
                <a16:creationId xmlns:a16="http://schemas.microsoft.com/office/drawing/2014/main" id="{6872A5B6-176A-4817-A446-2E8B69E72BC7}"/>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5" name="Text Placeholder 7">
            <a:extLst>
              <a:ext uri="{FF2B5EF4-FFF2-40B4-BE49-F238E27FC236}">
                <a16:creationId xmlns:a16="http://schemas.microsoft.com/office/drawing/2014/main" id="{B86D5DEB-801A-4DD5-97CE-0CBB15231161}"/>
              </a:ext>
            </a:extLst>
          </p:cNvPr>
          <p:cNvSpPr>
            <a:spLocks noGrp="1"/>
          </p:cNvSpPr>
          <p:nvPr>
            <p:ph type="body" sz="quarter" idx="19"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sp>
        <p:nvSpPr>
          <p:cNvPr id="17" name="Rectangle 16">
            <a:extLst>
              <a:ext uri="{FF2B5EF4-FFF2-40B4-BE49-F238E27FC236}">
                <a16:creationId xmlns:a16="http://schemas.microsoft.com/office/drawing/2014/main" id="{71CAD96F-29DC-48EA-8301-E967D3967894}"/>
              </a:ext>
            </a:extLst>
          </p:cNvPr>
          <p:cNvSpPr/>
          <p:nvPr userDrawn="1"/>
        </p:nvSpPr>
        <p:spPr>
          <a:xfrm>
            <a:off x="877824" y="448056"/>
            <a:ext cx="3346704" cy="5376672"/>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3996935A-0297-47F0-9EB8-CD22765EA3BE}"/>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26" name="Straight Connector 25">
            <a:extLst>
              <a:ext uri="{FF2B5EF4-FFF2-40B4-BE49-F238E27FC236}">
                <a16:creationId xmlns:a16="http://schemas.microsoft.com/office/drawing/2014/main" id="{F3472328-B5F6-4AF8-B868-4098A43B8BF7}"/>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85C9B5C-105F-471D-B08A-F490EFAE53C5}"/>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29" name="Subtitle 2">
            <a:extLst>
              <a:ext uri="{FF2B5EF4-FFF2-40B4-BE49-F238E27FC236}">
                <a16:creationId xmlns:a16="http://schemas.microsoft.com/office/drawing/2014/main" id="{FC8A9970-299B-4D9A-8E5F-D01A922CCD54}"/>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2754774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eneric_Title and Content Fram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99B30-C66E-4F9F-9303-82072FD70C98}"/>
              </a:ext>
            </a:extLst>
          </p:cNvPr>
          <p:cNvSpPr>
            <a:spLocks noGrp="1"/>
          </p:cNvSpPr>
          <p:nvPr>
            <p:ph sz="half" idx="2"/>
          </p:nvPr>
        </p:nvSpPr>
        <p:spPr>
          <a:xfrm>
            <a:off x="835152" y="1887852"/>
            <a:ext cx="4029456" cy="3938566"/>
          </a:xfrm>
        </p:spPr>
        <p:txBody>
          <a:bodyPr lIns="91440" tIns="73152" bIns="73152"/>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1E98529-D8C1-41BE-8548-E25F2E960A7E}"/>
              </a:ext>
            </a:extLst>
          </p:cNvPr>
          <p:cNvSpPr>
            <a:spLocks noGrp="1"/>
          </p:cNvSpPr>
          <p:nvPr>
            <p:ph type="title"/>
          </p:nvPr>
        </p:nvSpPr>
        <p:spPr>
          <a:xfrm>
            <a:off x="841248" y="365127"/>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796CD7B0-7EAC-4E37-8592-1D235EAC6AB8}"/>
              </a:ext>
            </a:extLst>
          </p:cNvPr>
          <p:cNvSpPr>
            <a:spLocks noGrp="1"/>
          </p:cNvSpPr>
          <p:nvPr>
            <p:ph sz="quarter" idx="4"/>
          </p:nvPr>
        </p:nvSpPr>
        <p:spPr>
          <a:xfrm>
            <a:off x="5221224" y="1828800"/>
            <a:ext cx="6135624"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2" name="Picture 31">
            <a:extLst>
              <a:ext uri="{FF2B5EF4-FFF2-40B4-BE49-F238E27FC236}">
                <a16:creationId xmlns:a16="http://schemas.microsoft.com/office/drawing/2014/main" id="{2C5DB45D-30CB-4DB5-881B-5AD9ADC14B1F}"/>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33" name="Straight Connector 32">
            <a:extLst>
              <a:ext uri="{FF2B5EF4-FFF2-40B4-BE49-F238E27FC236}">
                <a16:creationId xmlns:a16="http://schemas.microsoft.com/office/drawing/2014/main" id="{32910C3A-4347-4F86-9369-0E53B438FB32}"/>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70EE7F58-EF63-4192-9FFA-8DCE0679D7FC}"/>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sp>
        <p:nvSpPr>
          <p:cNvPr id="3" name="Rectangle 2">
            <a:extLst>
              <a:ext uri="{FF2B5EF4-FFF2-40B4-BE49-F238E27FC236}">
                <a16:creationId xmlns:a16="http://schemas.microsoft.com/office/drawing/2014/main" id="{80590567-8461-4839-BBA8-6B1B7189528B}"/>
              </a:ext>
            </a:extLst>
          </p:cNvPr>
          <p:cNvSpPr/>
          <p:nvPr/>
        </p:nvSpPr>
        <p:spPr>
          <a:xfrm>
            <a:off x="841248" y="1847088"/>
            <a:ext cx="4023360" cy="4023360"/>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47F7F7A9-D097-49D7-8BA2-3D74E4D2E102}"/>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5" name="Straight Connector 14">
            <a:extLst>
              <a:ext uri="{FF2B5EF4-FFF2-40B4-BE49-F238E27FC236}">
                <a16:creationId xmlns:a16="http://schemas.microsoft.com/office/drawing/2014/main" id="{AA1C46AA-4A2C-4C29-B772-0CCD817E428B}"/>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EFE0D20-7B90-4A92-B32E-5A506CBD20BD}"/>
              </a:ext>
            </a:extLst>
          </p:cNvPr>
          <p:cNvSpPr/>
          <p:nvPr userDrawn="1"/>
        </p:nvSpPr>
        <p:spPr>
          <a:xfrm>
            <a:off x="841248" y="1847088"/>
            <a:ext cx="4023360" cy="4023360"/>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514309B8-62B9-4B8E-ACAB-26DDFD6B2390}"/>
              </a:ext>
            </a:extLst>
          </p:cNvPr>
          <p:cNvGrpSpPr/>
          <p:nvPr userDrawn="1"/>
        </p:nvGrpSpPr>
        <p:grpSpPr>
          <a:xfrm>
            <a:off x="10645995" y="5398570"/>
            <a:ext cx="1302165" cy="1294065"/>
            <a:chOff x="7907065" y="5658549"/>
            <a:chExt cx="1054053" cy="1047496"/>
          </a:xfrm>
        </p:grpSpPr>
        <p:grpSp>
          <p:nvGrpSpPr>
            <p:cNvPr id="25" name="Group 24">
              <a:extLst>
                <a:ext uri="{FF2B5EF4-FFF2-40B4-BE49-F238E27FC236}">
                  <a16:creationId xmlns:a16="http://schemas.microsoft.com/office/drawing/2014/main" id="{40F19A06-0E13-4741-9E88-C181639CB4F6}"/>
                </a:ext>
              </a:extLst>
            </p:cNvPr>
            <p:cNvGrpSpPr/>
            <p:nvPr userDrawn="1"/>
          </p:nvGrpSpPr>
          <p:grpSpPr>
            <a:xfrm>
              <a:off x="7907065" y="6006640"/>
              <a:ext cx="703768" cy="699405"/>
              <a:chOff x="6716748" y="4743655"/>
              <a:chExt cx="703768" cy="699405"/>
            </a:xfrm>
          </p:grpSpPr>
          <p:sp>
            <p:nvSpPr>
              <p:cNvPr id="28" name="Rectangle 27">
                <a:extLst>
                  <a:ext uri="{FF2B5EF4-FFF2-40B4-BE49-F238E27FC236}">
                    <a16:creationId xmlns:a16="http://schemas.microsoft.com/office/drawing/2014/main" id="{A7F7D71B-AF9D-4DF5-A885-7138F55F26C9}"/>
                  </a:ext>
                </a:extLst>
              </p:cNvPr>
              <p:cNvSpPr/>
              <p:nvPr userDrawn="1"/>
            </p:nvSpPr>
            <p:spPr>
              <a:xfrm>
                <a:off x="6716748"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A97C7BA6-15E5-4CCB-83C9-CE3AE27384D0}"/>
                  </a:ext>
                </a:extLst>
              </p:cNvPr>
              <p:cNvSpPr/>
              <p:nvPr userDrawn="1"/>
            </p:nvSpPr>
            <p:spPr>
              <a:xfrm>
                <a:off x="7068632" y="5093732"/>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0A462FB-5412-46FD-AD72-A1C906362441}"/>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97422773-530A-4710-983B-30F0B18FFEBB}"/>
                </a:ext>
              </a:extLst>
            </p:cNvPr>
            <p:cNvSpPr/>
            <p:nvPr userDrawn="1"/>
          </p:nvSpPr>
          <p:spPr>
            <a:xfrm>
              <a:off x="8609234" y="5658549"/>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Box 34">
            <a:extLst>
              <a:ext uri="{FF2B5EF4-FFF2-40B4-BE49-F238E27FC236}">
                <a16:creationId xmlns:a16="http://schemas.microsoft.com/office/drawing/2014/main" id="{2B97BDA3-927E-49C3-BF75-05CD79FBB9B7}"/>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36" name="Subtitle 2">
            <a:extLst>
              <a:ext uri="{FF2B5EF4-FFF2-40B4-BE49-F238E27FC236}">
                <a16:creationId xmlns:a16="http://schemas.microsoft.com/office/drawing/2014/main" id="{4A884752-7E80-4A03-A883-13614E8A9C11}"/>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1596844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hapter title - Strateg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A671-22FF-4B03-A1B3-29F12AE7D420}"/>
              </a:ext>
            </a:extLst>
          </p:cNvPr>
          <p:cNvSpPr>
            <a:spLocks noGrp="1"/>
          </p:cNvSpPr>
          <p:nvPr userDrawn="1">
            <p:ph type="ctrTitle"/>
          </p:nvPr>
        </p:nvSpPr>
        <p:spPr>
          <a:xfrm>
            <a:off x="2432304" y="3044952"/>
            <a:ext cx="8659368" cy="667512"/>
          </a:xfrm>
        </p:spPr>
        <p:txBody>
          <a:bodyPr anchor="b">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E09869-57C8-4BAC-926B-4EFDA6DEB7E5}"/>
              </a:ext>
            </a:extLst>
          </p:cNvPr>
          <p:cNvSpPr>
            <a:spLocks noGrp="1"/>
          </p:cNvSpPr>
          <p:nvPr userDrawn="1">
            <p:ph type="subTitle" idx="1" hasCustomPrompt="1"/>
          </p:nvPr>
        </p:nvSpPr>
        <p:spPr>
          <a:xfrm>
            <a:off x="2432304" y="4005072"/>
            <a:ext cx="8659368" cy="1014984"/>
          </a:xfrm>
        </p:spPr>
        <p:txBody>
          <a:bodyPr lIns="0">
            <a:no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a:extLst>
              <a:ext uri="{FF2B5EF4-FFF2-40B4-BE49-F238E27FC236}">
                <a16:creationId xmlns:a16="http://schemas.microsoft.com/office/drawing/2014/main" id="{329AED66-F92A-4956-AC49-DAED35BFE17E}"/>
              </a:ext>
            </a:extLst>
          </p:cNvPr>
          <p:cNvSpPr/>
          <p:nvPr userDrawn="1"/>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23" name="Picture 22">
            <a:extLst>
              <a:ext uri="{FF2B5EF4-FFF2-40B4-BE49-F238E27FC236}">
                <a16:creationId xmlns:a16="http://schemas.microsoft.com/office/drawing/2014/main" id="{1F6F4D11-8BEA-481F-BF83-3E5E2EFE6636}"/>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24" name="Straight Connector 23">
            <a:extLst>
              <a:ext uri="{FF2B5EF4-FFF2-40B4-BE49-F238E27FC236}">
                <a16:creationId xmlns:a16="http://schemas.microsoft.com/office/drawing/2014/main" id="{1C2DAAA4-E308-479B-872F-ECFC00CDF8AC}"/>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E3F3673-FE98-4241-BB44-7EF86070BDD1}"/>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12" name="Straight Connector 11">
            <a:extLst>
              <a:ext uri="{FF2B5EF4-FFF2-40B4-BE49-F238E27FC236}">
                <a16:creationId xmlns:a16="http://schemas.microsoft.com/office/drawing/2014/main" id="{15E27D01-E3E7-4BA3-80F5-B8FA6EBC10F8}"/>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5303F96-4500-4418-BB68-0625B67FAFEE}"/>
              </a:ext>
            </a:extLst>
          </p:cNvPr>
          <p:cNvGrpSpPr/>
          <p:nvPr userDrawn="1"/>
        </p:nvGrpSpPr>
        <p:grpSpPr>
          <a:xfrm>
            <a:off x="10671699" y="5407930"/>
            <a:ext cx="1276462" cy="1258993"/>
            <a:chOff x="10671699" y="5407930"/>
            <a:chExt cx="1276462" cy="1258993"/>
          </a:xfrm>
        </p:grpSpPr>
        <p:grpSp>
          <p:nvGrpSpPr>
            <p:cNvPr id="17" name="Group 16">
              <a:extLst>
                <a:ext uri="{FF2B5EF4-FFF2-40B4-BE49-F238E27FC236}">
                  <a16:creationId xmlns:a16="http://schemas.microsoft.com/office/drawing/2014/main" id="{BDBCE8AD-11C5-44CA-9390-1453162265F1}"/>
                </a:ext>
              </a:extLst>
            </p:cNvPr>
            <p:cNvGrpSpPr/>
            <p:nvPr userDrawn="1"/>
          </p:nvGrpSpPr>
          <p:grpSpPr>
            <a:xfrm>
              <a:off x="10671699" y="5829466"/>
              <a:ext cx="852266" cy="837457"/>
              <a:chOff x="6716748" y="4743655"/>
              <a:chExt cx="703768" cy="691540"/>
            </a:xfrm>
          </p:grpSpPr>
          <p:sp>
            <p:nvSpPr>
              <p:cNvPr id="30" name="Rectangle 29">
                <a:extLst>
                  <a:ext uri="{FF2B5EF4-FFF2-40B4-BE49-F238E27FC236}">
                    <a16:creationId xmlns:a16="http://schemas.microsoft.com/office/drawing/2014/main" id="{9793FF3E-AEFC-458A-98E3-A96F566C04A7}"/>
                  </a:ext>
                </a:extLst>
              </p:cNvPr>
              <p:cNvSpPr/>
              <p:nvPr userDrawn="1"/>
            </p:nvSpPr>
            <p:spPr>
              <a:xfrm>
                <a:off x="6716748"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5B401D6-B13B-446F-B05B-A2C1937391A6}"/>
                  </a:ext>
                </a:extLst>
              </p:cNvPr>
              <p:cNvSpPr/>
              <p:nvPr userDrawn="1"/>
            </p:nvSpPr>
            <p:spPr>
              <a:xfrm>
                <a:off x="7068632" y="5085867"/>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26F13FE-B033-4CE1-94D2-2D8C97708A50}"/>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9692F33B-626D-4B51-BFE7-60619EDF49C6}"/>
                </a:ext>
              </a:extLst>
            </p:cNvPr>
            <p:cNvGrpSpPr/>
            <p:nvPr userDrawn="1"/>
          </p:nvGrpSpPr>
          <p:grpSpPr>
            <a:xfrm>
              <a:off x="11522028" y="5407930"/>
              <a:ext cx="426133" cy="423037"/>
              <a:chOff x="11522028" y="5407930"/>
              <a:chExt cx="426133" cy="423037"/>
            </a:xfrm>
          </p:grpSpPr>
          <p:grpSp>
            <p:nvGrpSpPr>
              <p:cNvPr id="18" name="Group 17">
                <a:extLst>
                  <a:ext uri="{FF2B5EF4-FFF2-40B4-BE49-F238E27FC236}">
                    <a16:creationId xmlns:a16="http://schemas.microsoft.com/office/drawing/2014/main" id="{3BE97619-4D66-47DD-AA66-B8A5EF1C2597}"/>
                  </a:ext>
                </a:extLst>
              </p:cNvPr>
              <p:cNvGrpSpPr/>
              <p:nvPr userDrawn="1"/>
            </p:nvGrpSpPr>
            <p:grpSpPr>
              <a:xfrm>
                <a:off x="11522028" y="5407930"/>
                <a:ext cx="426133" cy="423037"/>
                <a:chOff x="8607035" y="5667594"/>
                <a:chExt cx="351884" cy="349328"/>
              </a:xfrm>
            </p:grpSpPr>
            <p:pic>
              <p:nvPicPr>
                <p:cNvPr id="26" name="Picture 25">
                  <a:extLst>
                    <a:ext uri="{FF2B5EF4-FFF2-40B4-BE49-F238E27FC236}">
                      <a16:creationId xmlns:a16="http://schemas.microsoft.com/office/drawing/2014/main" id="{D010D574-EAEE-43EB-95AC-95B47B352379}"/>
                    </a:ext>
                  </a:extLst>
                </p:cNvPr>
                <p:cNvPicPr>
                  <a:picLocks noChangeAspect="1"/>
                </p:cNvPicPr>
                <p:nvPr/>
              </p:nvPicPr>
              <p:blipFill>
                <a:blip r:embed="rId4"/>
                <a:stretch>
                  <a:fillRect/>
                </a:stretch>
              </p:blipFill>
              <p:spPr>
                <a:xfrm>
                  <a:off x="8675795" y="5720493"/>
                  <a:ext cx="213410" cy="246242"/>
                </a:xfrm>
                <a:prstGeom prst="rect">
                  <a:avLst/>
                </a:prstGeom>
              </p:spPr>
            </p:pic>
            <p:sp>
              <p:nvSpPr>
                <p:cNvPr id="29" name="Rectangle 28">
                  <a:extLst>
                    <a:ext uri="{FF2B5EF4-FFF2-40B4-BE49-F238E27FC236}">
                      <a16:creationId xmlns:a16="http://schemas.microsoft.com/office/drawing/2014/main" id="{266E1EDD-D381-4185-8E72-4FAF4CA27B83}"/>
                    </a:ext>
                  </a:extLst>
                </p:cNvPr>
                <p:cNvSpPr/>
                <p:nvPr userDrawn="1"/>
              </p:nvSpPr>
              <p:spPr>
                <a:xfrm>
                  <a:off x="8607035" y="5667594"/>
                  <a:ext cx="351884" cy="349328"/>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0130EDD3-90AB-45C0-A873-C726396AB3AA}"/>
                  </a:ext>
                </a:extLst>
              </p:cNvPr>
              <p:cNvPicPr>
                <a:picLocks noChangeAspect="1"/>
              </p:cNvPicPr>
              <p:nvPr/>
            </p:nvPicPr>
            <p:blipFill>
              <a:blip r:embed="rId4"/>
              <a:stretch>
                <a:fillRect/>
              </a:stretch>
            </p:blipFill>
            <p:spPr>
              <a:xfrm>
                <a:off x="11605297" y="5471991"/>
                <a:ext cx="258440" cy="298200"/>
              </a:xfrm>
              <a:prstGeom prst="rect">
                <a:avLst/>
              </a:prstGeom>
            </p:spPr>
          </p:pic>
          <p:sp>
            <p:nvSpPr>
              <p:cNvPr id="21" name="Rectangle 20">
                <a:extLst>
                  <a:ext uri="{FF2B5EF4-FFF2-40B4-BE49-F238E27FC236}">
                    <a16:creationId xmlns:a16="http://schemas.microsoft.com/office/drawing/2014/main" id="{90B53AAE-3A42-4AFA-80AA-1B33D6659669}"/>
                  </a:ext>
                </a:extLst>
              </p:cNvPr>
              <p:cNvSpPr/>
              <p:nvPr userDrawn="1"/>
            </p:nvSpPr>
            <p:spPr>
              <a:xfrm>
                <a:off x="11522028" y="5407930"/>
                <a:ext cx="426133" cy="423037"/>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609AA3BD-BD4F-4D9F-BE2F-0F173F201035}"/>
                  </a:ext>
                </a:extLst>
              </p:cNvPr>
              <p:cNvPicPr>
                <a:picLocks noChangeAspect="1"/>
              </p:cNvPicPr>
              <p:nvPr userDrawn="1"/>
            </p:nvPicPr>
            <p:blipFill>
              <a:blip r:embed="rId4"/>
              <a:stretch>
                <a:fillRect/>
              </a:stretch>
            </p:blipFill>
            <p:spPr>
              <a:xfrm>
                <a:off x="11605297" y="5471991"/>
                <a:ext cx="258440" cy="298200"/>
              </a:xfrm>
              <a:prstGeom prst="rect">
                <a:avLst/>
              </a:prstGeom>
            </p:spPr>
          </p:pic>
        </p:grpSp>
      </p:grpSp>
      <p:sp>
        <p:nvSpPr>
          <p:cNvPr id="51" name="TextBox 50">
            <a:extLst>
              <a:ext uri="{FF2B5EF4-FFF2-40B4-BE49-F238E27FC236}">
                <a16:creationId xmlns:a16="http://schemas.microsoft.com/office/drawing/2014/main" id="{D8431903-854A-4CA8-A7CF-AA59E859D0E3}"/>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52" name="Subtitle 2">
            <a:extLst>
              <a:ext uri="{FF2B5EF4-FFF2-40B4-BE49-F238E27FC236}">
                <a16:creationId xmlns:a16="http://schemas.microsoft.com/office/drawing/2014/main" id="{3B4F774C-ECF8-4B8B-AABD-2F41B64B97FE}"/>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4026651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rategy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F07A-B26D-4D39-B2B2-3CAADF5B853A}"/>
              </a:ext>
            </a:extLst>
          </p:cNvPr>
          <p:cNvSpPr>
            <a:spLocks noGrp="1"/>
          </p:cNvSpPr>
          <p:nvPr>
            <p:ph type="title"/>
          </p:nvPr>
        </p:nvSpPr>
        <p:spPr>
          <a:xfrm>
            <a:off x="841248" y="365127"/>
            <a:ext cx="10515600" cy="1325563"/>
          </a:xfrm>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4BB82E-09D5-4600-832B-FA27DDA0A945}"/>
              </a:ext>
            </a:extLst>
          </p:cNvPr>
          <p:cNvSpPr>
            <a:spLocks noGrp="1"/>
          </p:cNvSpPr>
          <p:nvPr>
            <p:ph idx="1"/>
          </p:nvPr>
        </p:nvSpPr>
        <p:spPr>
          <a:xfrm>
            <a:off x="841248" y="1828800"/>
            <a:ext cx="10515600"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CBAD9954-3C90-4EDB-8B75-026894B245CF}"/>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21" name="Straight Connector 20">
            <a:extLst>
              <a:ext uri="{FF2B5EF4-FFF2-40B4-BE49-F238E27FC236}">
                <a16:creationId xmlns:a16="http://schemas.microsoft.com/office/drawing/2014/main" id="{DA74D5E3-4932-4D27-B00D-AA1017C84BDC}"/>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DDE14924-6AED-45EB-B7A1-5B82AF5493B2}"/>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7" name="Picture 16">
            <a:extLst>
              <a:ext uri="{FF2B5EF4-FFF2-40B4-BE49-F238E27FC236}">
                <a16:creationId xmlns:a16="http://schemas.microsoft.com/office/drawing/2014/main" id="{B5D8D721-F13E-4437-BBB6-202D33F98BB2}"/>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8" name="Straight Connector 17">
            <a:extLst>
              <a:ext uri="{FF2B5EF4-FFF2-40B4-BE49-F238E27FC236}">
                <a16:creationId xmlns:a16="http://schemas.microsoft.com/office/drawing/2014/main" id="{7886E82D-D54A-4ED1-8589-A292B2A9828F}"/>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D3F7B66-9D9D-4846-A496-C8AD540A97B6}"/>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51" name="Subtitle 2">
            <a:extLst>
              <a:ext uri="{FF2B5EF4-FFF2-40B4-BE49-F238E27FC236}">
                <a16:creationId xmlns:a16="http://schemas.microsoft.com/office/drawing/2014/main" id="{66CE5095-6B0E-446B-B603-BEC19EB10B1E}"/>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grpSp>
        <p:nvGrpSpPr>
          <p:cNvPr id="5" name="Group 4">
            <a:extLst>
              <a:ext uri="{FF2B5EF4-FFF2-40B4-BE49-F238E27FC236}">
                <a16:creationId xmlns:a16="http://schemas.microsoft.com/office/drawing/2014/main" id="{2FAF9151-0C27-4ABD-8473-0568AC8B0DF1}"/>
              </a:ext>
            </a:extLst>
          </p:cNvPr>
          <p:cNvGrpSpPr/>
          <p:nvPr userDrawn="1"/>
        </p:nvGrpSpPr>
        <p:grpSpPr>
          <a:xfrm>
            <a:off x="10648186" y="5407930"/>
            <a:ext cx="1297005" cy="1288936"/>
            <a:chOff x="10648186" y="5407930"/>
            <a:chExt cx="1297005" cy="1288936"/>
          </a:xfrm>
        </p:grpSpPr>
        <p:grpSp>
          <p:nvGrpSpPr>
            <p:cNvPr id="40" name="Group 39">
              <a:extLst>
                <a:ext uri="{FF2B5EF4-FFF2-40B4-BE49-F238E27FC236}">
                  <a16:creationId xmlns:a16="http://schemas.microsoft.com/office/drawing/2014/main" id="{62729D6D-9044-4B19-A91A-0375F573882A}"/>
                </a:ext>
              </a:extLst>
            </p:cNvPr>
            <p:cNvGrpSpPr/>
            <p:nvPr userDrawn="1"/>
          </p:nvGrpSpPr>
          <p:grpSpPr>
            <a:xfrm>
              <a:off x="10648186" y="5836253"/>
              <a:ext cx="865982" cy="860613"/>
              <a:chOff x="6716748" y="4743655"/>
              <a:chExt cx="703768" cy="699405"/>
            </a:xfrm>
          </p:grpSpPr>
          <p:sp>
            <p:nvSpPr>
              <p:cNvPr id="47" name="Rectangle 46">
                <a:extLst>
                  <a:ext uri="{FF2B5EF4-FFF2-40B4-BE49-F238E27FC236}">
                    <a16:creationId xmlns:a16="http://schemas.microsoft.com/office/drawing/2014/main" id="{A45EFFA9-D5A1-4A7E-A42B-0D72FE034B27}"/>
                  </a:ext>
                </a:extLst>
              </p:cNvPr>
              <p:cNvSpPr/>
              <p:nvPr userDrawn="1"/>
            </p:nvSpPr>
            <p:spPr>
              <a:xfrm>
                <a:off x="6716748"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D7E5D5E1-31B3-465E-8B78-E1AD52FEF055}"/>
                  </a:ext>
                </a:extLst>
              </p:cNvPr>
              <p:cNvSpPr/>
              <p:nvPr userDrawn="1"/>
            </p:nvSpPr>
            <p:spPr>
              <a:xfrm>
                <a:off x="7068632" y="5093732"/>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CB3D6DDE-6863-42C9-BE13-CFFF79EC7E7C}"/>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a:extLst>
                <a:ext uri="{FF2B5EF4-FFF2-40B4-BE49-F238E27FC236}">
                  <a16:creationId xmlns:a16="http://schemas.microsoft.com/office/drawing/2014/main" id="{72BD11B1-1A84-48B5-80D5-C816F55C0ED9}"/>
                </a:ext>
              </a:extLst>
            </p:cNvPr>
            <p:cNvGrpSpPr/>
            <p:nvPr userDrawn="1"/>
          </p:nvGrpSpPr>
          <p:grpSpPr>
            <a:xfrm>
              <a:off x="11512200" y="5407930"/>
              <a:ext cx="432991" cy="429845"/>
              <a:chOff x="7947256" y="4456036"/>
              <a:chExt cx="344284" cy="349328"/>
            </a:xfrm>
          </p:grpSpPr>
          <p:sp>
            <p:nvSpPr>
              <p:cNvPr id="45" name="Rectangle 44">
                <a:extLst>
                  <a:ext uri="{FF2B5EF4-FFF2-40B4-BE49-F238E27FC236}">
                    <a16:creationId xmlns:a16="http://schemas.microsoft.com/office/drawing/2014/main" id="{7CCA6823-089E-49F8-93A3-FA260E44026B}"/>
                  </a:ext>
                </a:extLst>
              </p:cNvPr>
              <p:cNvSpPr/>
              <p:nvPr userDrawn="1"/>
            </p:nvSpPr>
            <p:spPr>
              <a:xfrm>
                <a:off x="7947256" y="4456036"/>
                <a:ext cx="344284" cy="349328"/>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a:extLst>
                  <a:ext uri="{FF2B5EF4-FFF2-40B4-BE49-F238E27FC236}">
                    <a16:creationId xmlns:a16="http://schemas.microsoft.com/office/drawing/2014/main" id="{A6FA23D6-04E5-42DB-AEAC-F2E21BB1DA3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015748" y="4511072"/>
                <a:ext cx="202674" cy="239255"/>
              </a:xfrm>
              <a:prstGeom prst="rect">
                <a:avLst/>
              </a:prstGeom>
            </p:spPr>
          </p:pic>
        </p:grpSp>
        <p:grpSp>
          <p:nvGrpSpPr>
            <p:cNvPr id="4" name="Group 3">
              <a:extLst>
                <a:ext uri="{FF2B5EF4-FFF2-40B4-BE49-F238E27FC236}">
                  <a16:creationId xmlns:a16="http://schemas.microsoft.com/office/drawing/2014/main" id="{CF89BC9E-668E-4F48-9E10-C3725CD95FFD}"/>
                </a:ext>
              </a:extLst>
            </p:cNvPr>
            <p:cNvGrpSpPr/>
            <p:nvPr userDrawn="1"/>
          </p:nvGrpSpPr>
          <p:grpSpPr>
            <a:xfrm>
              <a:off x="11512200" y="5407930"/>
              <a:ext cx="432991" cy="429845"/>
              <a:chOff x="11664600" y="5560330"/>
              <a:chExt cx="432991" cy="429845"/>
            </a:xfrm>
          </p:grpSpPr>
          <p:pic>
            <p:nvPicPr>
              <p:cNvPr id="52" name="Picture 51">
                <a:extLst>
                  <a:ext uri="{FF2B5EF4-FFF2-40B4-BE49-F238E27FC236}">
                    <a16:creationId xmlns:a16="http://schemas.microsoft.com/office/drawing/2014/main" id="{C496C03A-DA98-47FA-80A7-DD4C22376F2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750739" y="5628051"/>
                <a:ext cx="254894" cy="294401"/>
              </a:xfrm>
              <a:prstGeom prst="rect">
                <a:avLst/>
              </a:prstGeom>
            </p:spPr>
          </p:pic>
          <p:sp>
            <p:nvSpPr>
              <p:cNvPr id="53" name="Rectangle 52">
                <a:extLst>
                  <a:ext uri="{FF2B5EF4-FFF2-40B4-BE49-F238E27FC236}">
                    <a16:creationId xmlns:a16="http://schemas.microsoft.com/office/drawing/2014/main" id="{2D8590FE-A742-49D7-BA1A-0C6C0670041F}"/>
                  </a:ext>
                </a:extLst>
              </p:cNvPr>
              <p:cNvSpPr/>
              <p:nvPr userDrawn="1"/>
            </p:nvSpPr>
            <p:spPr>
              <a:xfrm>
                <a:off x="11664600" y="5560330"/>
                <a:ext cx="432991" cy="429845"/>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364974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trategy_Title and Content Fram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99B30-C66E-4F9F-9303-82072FD70C98}"/>
              </a:ext>
            </a:extLst>
          </p:cNvPr>
          <p:cNvSpPr>
            <a:spLocks noGrp="1"/>
          </p:cNvSpPr>
          <p:nvPr>
            <p:ph sz="half" idx="2"/>
          </p:nvPr>
        </p:nvSpPr>
        <p:spPr>
          <a:xfrm>
            <a:off x="942975" y="1887852"/>
            <a:ext cx="3932388" cy="3938566"/>
          </a:xfrm>
        </p:spPr>
        <p:txBody>
          <a:bodyPr lIns="91440" tIns="73152" bIns="73152"/>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1E98529-D8C1-41BE-8548-E25F2E960A7E}"/>
              </a:ext>
            </a:extLst>
          </p:cNvPr>
          <p:cNvSpPr>
            <a:spLocks noGrp="1"/>
          </p:cNvSpPr>
          <p:nvPr>
            <p:ph type="title"/>
          </p:nvPr>
        </p:nvSpPr>
        <p:spPr>
          <a:xfrm>
            <a:off x="841248" y="365127"/>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796CD7B0-7EAC-4E37-8592-1D235EAC6AB8}"/>
              </a:ext>
            </a:extLst>
          </p:cNvPr>
          <p:cNvSpPr>
            <a:spLocks noGrp="1"/>
          </p:cNvSpPr>
          <p:nvPr>
            <p:ph sz="quarter" idx="4"/>
          </p:nvPr>
        </p:nvSpPr>
        <p:spPr>
          <a:xfrm>
            <a:off x="5221224" y="1828800"/>
            <a:ext cx="6135624"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2" name="Picture 31">
            <a:extLst>
              <a:ext uri="{FF2B5EF4-FFF2-40B4-BE49-F238E27FC236}">
                <a16:creationId xmlns:a16="http://schemas.microsoft.com/office/drawing/2014/main" id="{2C5DB45D-30CB-4DB5-881B-5AD9ADC14B1F}"/>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33" name="Straight Connector 32">
            <a:extLst>
              <a:ext uri="{FF2B5EF4-FFF2-40B4-BE49-F238E27FC236}">
                <a16:creationId xmlns:a16="http://schemas.microsoft.com/office/drawing/2014/main" id="{32910C3A-4347-4F86-9369-0E53B438FB32}"/>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pic>
        <p:nvPicPr>
          <p:cNvPr id="36" name="Picture 35" descr="A close up of a logo&#10;&#10;Description automatically generated">
            <a:extLst>
              <a:ext uri="{FF2B5EF4-FFF2-40B4-BE49-F238E27FC236}">
                <a16:creationId xmlns:a16="http://schemas.microsoft.com/office/drawing/2014/main" id="{C9C0DC84-9DE9-4AF6-A4CB-FC4635C0223E}"/>
              </a:ext>
            </a:extLst>
          </p:cNvPr>
          <p:cNvPicPr>
            <a:picLocks/>
          </p:cNvPicPr>
          <p:nvPr/>
        </p:nvPicPr>
        <p:blipFill>
          <a:blip r:embed="rId3" cstate="hqprint">
            <a:extLst>
              <a:ext uri="{28A0092B-C50C-407E-A947-70E740481C1C}">
                <a14:useLocalDpi xmlns:a14="http://schemas.microsoft.com/office/drawing/2010/main" val="0"/>
              </a:ext>
            </a:extLst>
          </a:blip>
          <a:srcRect/>
          <a:stretch>
            <a:fillRect/>
          </a:stretch>
        </p:blipFill>
        <p:spPr>
          <a:xfrm>
            <a:off x="877824" y="1847088"/>
            <a:ext cx="4069080" cy="4069080"/>
          </a:xfrm>
          <a:custGeom>
            <a:avLst/>
            <a:gdLst>
              <a:gd name="connsiteX0" fmla="*/ 74402 w 3322261"/>
              <a:gd name="connsiteY0" fmla="*/ 75686 h 3275469"/>
              <a:gd name="connsiteX1" fmla="*/ 74402 w 3322261"/>
              <a:gd name="connsiteY1" fmla="*/ 3194024 h 3275469"/>
              <a:gd name="connsiteX2" fmla="*/ 1734316 w 3322261"/>
              <a:gd name="connsiteY2" fmla="*/ 3194024 h 3275469"/>
              <a:gd name="connsiteX3" fmla="*/ 1734316 w 3322261"/>
              <a:gd name="connsiteY3" fmla="*/ 3197932 h 3275469"/>
              <a:gd name="connsiteX4" fmla="*/ 3242686 w 3322261"/>
              <a:gd name="connsiteY4" fmla="*/ 3197932 h 3275469"/>
              <a:gd name="connsiteX5" fmla="*/ 3242686 w 3322261"/>
              <a:gd name="connsiteY5" fmla="*/ 1145744 h 3275469"/>
              <a:gd name="connsiteX6" fmla="*/ 2161110 w 3322261"/>
              <a:gd name="connsiteY6" fmla="*/ 1145744 h 3275469"/>
              <a:gd name="connsiteX7" fmla="*/ 2161110 w 3322261"/>
              <a:gd name="connsiteY7" fmla="*/ 75686 h 3275469"/>
              <a:gd name="connsiteX8" fmla="*/ 0 w 3322261"/>
              <a:gd name="connsiteY8" fmla="*/ 0 h 3275469"/>
              <a:gd name="connsiteX9" fmla="*/ 3322261 w 3322261"/>
              <a:gd name="connsiteY9" fmla="*/ 0 h 3275469"/>
              <a:gd name="connsiteX10" fmla="*/ 3322261 w 3322261"/>
              <a:gd name="connsiteY10" fmla="*/ 3275469 h 3275469"/>
              <a:gd name="connsiteX11" fmla="*/ 0 w 3322261"/>
              <a:gd name="connsiteY11" fmla="*/ 3275469 h 327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261" h="3275469">
                <a:moveTo>
                  <a:pt x="74402" y="75686"/>
                </a:moveTo>
                <a:lnTo>
                  <a:pt x="74402" y="3194024"/>
                </a:lnTo>
                <a:lnTo>
                  <a:pt x="1734316" y="3194024"/>
                </a:lnTo>
                <a:lnTo>
                  <a:pt x="1734316" y="3197932"/>
                </a:lnTo>
                <a:lnTo>
                  <a:pt x="3242686" y="3197932"/>
                </a:lnTo>
                <a:lnTo>
                  <a:pt x="3242686" y="1145744"/>
                </a:lnTo>
                <a:lnTo>
                  <a:pt x="2161110" y="1145744"/>
                </a:lnTo>
                <a:lnTo>
                  <a:pt x="2161110" y="75686"/>
                </a:lnTo>
                <a:close/>
                <a:moveTo>
                  <a:pt x="0" y="0"/>
                </a:moveTo>
                <a:lnTo>
                  <a:pt x="3322261" y="0"/>
                </a:lnTo>
                <a:lnTo>
                  <a:pt x="3322261" y="3275469"/>
                </a:lnTo>
                <a:lnTo>
                  <a:pt x="0" y="3275469"/>
                </a:lnTo>
                <a:close/>
              </a:path>
            </a:pathLst>
          </a:custGeom>
        </p:spPr>
      </p:pic>
      <p:sp>
        <p:nvSpPr>
          <p:cNvPr id="14" name="Text Placeholder 7">
            <a:extLst>
              <a:ext uri="{FF2B5EF4-FFF2-40B4-BE49-F238E27FC236}">
                <a16:creationId xmlns:a16="http://schemas.microsoft.com/office/drawing/2014/main" id="{70EE7F58-EF63-4192-9FFA-8DCE0679D7FC}"/>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9" name="Picture 18">
            <a:extLst>
              <a:ext uri="{FF2B5EF4-FFF2-40B4-BE49-F238E27FC236}">
                <a16:creationId xmlns:a16="http://schemas.microsoft.com/office/drawing/2014/main" id="{45D6B9CB-03CA-47FE-98DE-96B1044C11EF}"/>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20" name="Straight Connector 19">
            <a:extLst>
              <a:ext uri="{FF2B5EF4-FFF2-40B4-BE49-F238E27FC236}">
                <a16:creationId xmlns:a16="http://schemas.microsoft.com/office/drawing/2014/main" id="{7E96973C-0DBD-4ABF-9231-1A986213BD43}"/>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pic>
        <p:nvPicPr>
          <p:cNvPr id="22" name="Picture 21" descr="A close up of a logo&#10;&#10;Description automatically generated">
            <a:extLst>
              <a:ext uri="{FF2B5EF4-FFF2-40B4-BE49-F238E27FC236}">
                <a16:creationId xmlns:a16="http://schemas.microsoft.com/office/drawing/2014/main" id="{BDB0B82E-87B0-41E3-AB8C-D2220C8C32C9}"/>
              </a:ext>
            </a:extLst>
          </p:cNvPr>
          <p:cNvPicPr>
            <a:picLocks/>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877824" y="1847088"/>
            <a:ext cx="4069080" cy="4069080"/>
          </a:xfrm>
          <a:custGeom>
            <a:avLst/>
            <a:gdLst>
              <a:gd name="connsiteX0" fmla="*/ 74402 w 3322261"/>
              <a:gd name="connsiteY0" fmla="*/ 75686 h 3275469"/>
              <a:gd name="connsiteX1" fmla="*/ 74402 w 3322261"/>
              <a:gd name="connsiteY1" fmla="*/ 3194024 h 3275469"/>
              <a:gd name="connsiteX2" fmla="*/ 1734316 w 3322261"/>
              <a:gd name="connsiteY2" fmla="*/ 3194024 h 3275469"/>
              <a:gd name="connsiteX3" fmla="*/ 1734316 w 3322261"/>
              <a:gd name="connsiteY3" fmla="*/ 3197932 h 3275469"/>
              <a:gd name="connsiteX4" fmla="*/ 3242686 w 3322261"/>
              <a:gd name="connsiteY4" fmla="*/ 3197932 h 3275469"/>
              <a:gd name="connsiteX5" fmla="*/ 3242686 w 3322261"/>
              <a:gd name="connsiteY5" fmla="*/ 1145744 h 3275469"/>
              <a:gd name="connsiteX6" fmla="*/ 2161110 w 3322261"/>
              <a:gd name="connsiteY6" fmla="*/ 1145744 h 3275469"/>
              <a:gd name="connsiteX7" fmla="*/ 2161110 w 3322261"/>
              <a:gd name="connsiteY7" fmla="*/ 75686 h 3275469"/>
              <a:gd name="connsiteX8" fmla="*/ 0 w 3322261"/>
              <a:gd name="connsiteY8" fmla="*/ 0 h 3275469"/>
              <a:gd name="connsiteX9" fmla="*/ 3322261 w 3322261"/>
              <a:gd name="connsiteY9" fmla="*/ 0 h 3275469"/>
              <a:gd name="connsiteX10" fmla="*/ 3322261 w 3322261"/>
              <a:gd name="connsiteY10" fmla="*/ 3275469 h 3275469"/>
              <a:gd name="connsiteX11" fmla="*/ 0 w 3322261"/>
              <a:gd name="connsiteY11" fmla="*/ 3275469 h 327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2261" h="3275469">
                <a:moveTo>
                  <a:pt x="74402" y="75686"/>
                </a:moveTo>
                <a:lnTo>
                  <a:pt x="74402" y="3194024"/>
                </a:lnTo>
                <a:lnTo>
                  <a:pt x="1734316" y="3194024"/>
                </a:lnTo>
                <a:lnTo>
                  <a:pt x="1734316" y="3197932"/>
                </a:lnTo>
                <a:lnTo>
                  <a:pt x="3242686" y="3197932"/>
                </a:lnTo>
                <a:lnTo>
                  <a:pt x="3242686" y="1145744"/>
                </a:lnTo>
                <a:lnTo>
                  <a:pt x="2161110" y="1145744"/>
                </a:lnTo>
                <a:lnTo>
                  <a:pt x="2161110" y="75686"/>
                </a:lnTo>
                <a:close/>
                <a:moveTo>
                  <a:pt x="0" y="0"/>
                </a:moveTo>
                <a:lnTo>
                  <a:pt x="3322261" y="0"/>
                </a:lnTo>
                <a:lnTo>
                  <a:pt x="3322261" y="3275469"/>
                </a:lnTo>
                <a:lnTo>
                  <a:pt x="0" y="3275469"/>
                </a:lnTo>
                <a:close/>
              </a:path>
            </a:pathLst>
          </a:custGeom>
        </p:spPr>
      </p:pic>
      <p:sp>
        <p:nvSpPr>
          <p:cNvPr id="43" name="TextBox 42">
            <a:extLst>
              <a:ext uri="{FF2B5EF4-FFF2-40B4-BE49-F238E27FC236}">
                <a16:creationId xmlns:a16="http://schemas.microsoft.com/office/drawing/2014/main" id="{D7C9D91D-2A5D-46D4-898E-65DDA7FF57F7}"/>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44" name="Subtitle 2">
            <a:extLst>
              <a:ext uri="{FF2B5EF4-FFF2-40B4-BE49-F238E27FC236}">
                <a16:creationId xmlns:a16="http://schemas.microsoft.com/office/drawing/2014/main" id="{4E728827-65CC-4424-A7A9-D10EAC4190C2}"/>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grpSp>
        <p:nvGrpSpPr>
          <p:cNvPr id="45" name="Group 44">
            <a:extLst>
              <a:ext uri="{FF2B5EF4-FFF2-40B4-BE49-F238E27FC236}">
                <a16:creationId xmlns:a16="http://schemas.microsoft.com/office/drawing/2014/main" id="{85CF4642-7965-476D-94F2-34F166007959}"/>
              </a:ext>
            </a:extLst>
          </p:cNvPr>
          <p:cNvGrpSpPr/>
          <p:nvPr userDrawn="1"/>
        </p:nvGrpSpPr>
        <p:grpSpPr>
          <a:xfrm>
            <a:off x="10648186" y="5407930"/>
            <a:ext cx="1297005" cy="1288936"/>
            <a:chOff x="10648186" y="5407930"/>
            <a:chExt cx="1297005" cy="1288936"/>
          </a:xfrm>
        </p:grpSpPr>
        <p:grpSp>
          <p:nvGrpSpPr>
            <p:cNvPr id="46" name="Group 45">
              <a:extLst>
                <a:ext uri="{FF2B5EF4-FFF2-40B4-BE49-F238E27FC236}">
                  <a16:creationId xmlns:a16="http://schemas.microsoft.com/office/drawing/2014/main" id="{2BC7347B-0F6C-4322-B306-6DDBA8108C74}"/>
                </a:ext>
              </a:extLst>
            </p:cNvPr>
            <p:cNvGrpSpPr/>
            <p:nvPr userDrawn="1"/>
          </p:nvGrpSpPr>
          <p:grpSpPr>
            <a:xfrm>
              <a:off x="10648186" y="5836253"/>
              <a:ext cx="865982" cy="860613"/>
              <a:chOff x="6716748" y="4743655"/>
              <a:chExt cx="703768" cy="699405"/>
            </a:xfrm>
          </p:grpSpPr>
          <p:sp>
            <p:nvSpPr>
              <p:cNvPr id="53" name="Rectangle 52">
                <a:extLst>
                  <a:ext uri="{FF2B5EF4-FFF2-40B4-BE49-F238E27FC236}">
                    <a16:creationId xmlns:a16="http://schemas.microsoft.com/office/drawing/2014/main" id="{9B2FF198-3A6A-4AF1-98EA-03B78527D68B}"/>
                  </a:ext>
                </a:extLst>
              </p:cNvPr>
              <p:cNvSpPr/>
              <p:nvPr userDrawn="1"/>
            </p:nvSpPr>
            <p:spPr>
              <a:xfrm>
                <a:off x="6716748"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EB2D8D4C-5CDE-42FF-81F0-80139D81BCE8}"/>
                  </a:ext>
                </a:extLst>
              </p:cNvPr>
              <p:cNvSpPr/>
              <p:nvPr userDrawn="1"/>
            </p:nvSpPr>
            <p:spPr>
              <a:xfrm>
                <a:off x="7068632" y="5093732"/>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D9FED9C2-5E90-498B-8E1C-A9077FFE1EDA}"/>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0B111C93-BDD3-484B-A8D0-18105E4B51E3}"/>
                </a:ext>
              </a:extLst>
            </p:cNvPr>
            <p:cNvGrpSpPr/>
            <p:nvPr userDrawn="1"/>
          </p:nvGrpSpPr>
          <p:grpSpPr>
            <a:xfrm>
              <a:off x="11512200" y="5407930"/>
              <a:ext cx="432991" cy="429845"/>
              <a:chOff x="7947256" y="4456036"/>
              <a:chExt cx="344284" cy="349328"/>
            </a:xfrm>
          </p:grpSpPr>
          <p:sp>
            <p:nvSpPr>
              <p:cNvPr id="51" name="Rectangle 50">
                <a:extLst>
                  <a:ext uri="{FF2B5EF4-FFF2-40B4-BE49-F238E27FC236}">
                    <a16:creationId xmlns:a16="http://schemas.microsoft.com/office/drawing/2014/main" id="{E8AAEFBF-45C8-489D-8F0F-E38982815607}"/>
                  </a:ext>
                </a:extLst>
              </p:cNvPr>
              <p:cNvSpPr/>
              <p:nvPr userDrawn="1"/>
            </p:nvSpPr>
            <p:spPr>
              <a:xfrm>
                <a:off x="7947256" y="4456036"/>
                <a:ext cx="344284" cy="349328"/>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33A4896F-8879-4AC9-9BA6-787D77483AB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015748" y="4511072"/>
                <a:ext cx="202674" cy="239255"/>
              </a:xfrm>
              <a:prstGeom prst="rect">
                <a:avLst/>
              </a:prstGeom>
            </p:spPr>
          </p:pic>
        </p:grpSp>
        <p:grpSp>
          <p:nvGrpSpPr>
            <p:cNvPr id="48" name="Group 47">
              <a:extLst>
                <a:ext uri="{FF2B5EF4-FFF2-40B4-BE49-F238E27FC236}">
                  <a16:creationId xmlns:a16="http://schemas.microsoft.com/office/drawing/2014/main" id="{5D9A8067-3A73-456D-9344-684681284347}"/>
                </a:ext>
              </a:extLst>
            </p:cNvPr>
            <p:cNvGrpSpPr/>
            <p:nvPr userDrawn="1"/>
          </p:nvGrpSpPr>
          <p:grpSpPr>
            <a:xfrm>
              <a:off x="11512200" y="5407930"/>
              <a:ext cx="432991" cy="429845"/>
              <a:chOff x="11664600" y="5560330"/>
              <a:chExt cx="432991" cy="429845"/>
            </a:xfrm>
          </p:grpSpPr>
          <p:pic>
            <p:nvPicPr>
              <p:cNvPr id="49" name="Picture 48">
                <a:extLst>
                  <a:ext uri="{FF2B5EF4-FFF2-40B4-BE49-F238E27FC236}">
                    <a16:creationId xmlns:a16="http://schemas.microsoft.com/office/drawing/2014/main" id="{E0FD1414-DF8A-4B61-B2E7-36311B4DC0E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750739" y="5628051"/>
                <a:ext cx="254894" cy="294401"/>
              </a:xfrm>
              <a:prstGeom prst="rect">
                <a:avLst/>
              </a:prstGeom>
            </p:spPr>
          </p:pic>
          <p:sp>
            <p:nvSpPr>
              <p:cNvPr id="50" name="Rectangle 49">
                <a:extLst>
                  <a:ext uri="{FF2B5EF4-FFF2-40B4-BE49-F238E27FC236}">
                    <a16:creationId xmlns:a16="http://schemas.microsoft.com/office/drawing/2014/main" id="{8598901C-3CA2-4D43-A68A-EB066BC45EEE}"/>
                  </a:ext>
                </a:extLst>
              </p:cNvPr>
              <p:cNvSpPr/>
              <p:nvPr userDrawn="1"/>
            </p:nvSpPr>
            <p:spPr>
              <a:xfrm>
                <a:off x="11664600" y="5560330"/>
                <a:ext cx="432991" cy="429845"/>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345370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hapter title - Insights">
    <p:bg>
      <p:bgPr>
        <a:blipFill dpi="0" rotWithShape="1">
          <a:blip r:embed="rId2">
            <a:lum/>
          </a:blip>
          <a:srcRect/>
          <a:stretch>
            <a:fillRect r="-4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A671-22FF-4B03-A1B3-29F12AE7D420}"/>
              </a:ext>
            </a:extLst>
          </p:cNvPr>
          <p:cNvSpPr>
            <a:spLocks noGrp="1"/>
          </p:cNvSpPr>
          <p:nvPr>
            <p:ph type="ctrTitle"/>
          </p:nvPr>
        </p:nvSpPr>
        <p:spPr>
          <a:xfrm>
            <a:off x="2432304" y="3044952"/>
            <a:ext cx="8659368" cy="667512"/>
          </a:xfrm>
        </p:spPr>
        <p:txBody>
          <a:bodyPr anchor="b">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E09869-57C8-4BAC-926B-4EFDA6DEB7E5}"/>
              </a:ext>
            </a:extLst>
          </p:cNvPr>
          <p:cNvSpPr>
            <a:spLocks noGrp="1"/>
          </p:cNvSpPr>
          <p:nvPr>
            <p:ph type="subTitle" idx="1" hasCustomPrompt="1"/>
          </p:nvPr>
        </p:nvSpPr>
        <p:spPr>
          <a:xfrm>
            <a:off x="2432304" y="4005072"/>
            <a:ext cx="8659368" cy="1014984"/>
          </a:xfrm>
        </p:spPr>
        <p:txBody>
          <a:bodyPr lIns="0">
            <a:no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4" name="Rectangle 13">
            <a:extLst>
              <a:ext uri="{FF2B5EF4-FFF2-40B4-BE49-F238E27FC236}">
                <a16:creationId xmlns:a16="http://schemas.microsoft.com/office/drawing/2014/main" id="{C59DFEC1-2B9F-4F09-8DA6-B9CE7000D64A}"/>
              </a:ext>
            </a:extLst>
          </p:cNvPr>
          <p:cNvSpPr/>
          <p:nvPr/>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22" name="Picture 21">
            <a:extLst>
              <a:ext uri="{FF2B5EF4-FFF2-40B4-BE49-F238E27FC236}">
                <a16:creationId xmlns:a16="http://schemas.microsoft.com/office/drawing/2014/main" id="{814BCEFF-2522-4822-8746-A70FA1B5717D}"/>
              </a:ext>
            </a:extLst>
          </p:cNvPr>
          <p:cNvPicPr>
            <a:picLocks noChangeAspect="1"/>
          </p:cNvPicPr>
          <p:nvPr/>
        </p:nvPicPr>
        <p:blipFill>
          <a:blip r:embed="rId3"/>
          <a:stretch>
            <a:fillRect/>
          </a:stretch>
        </p:blipFill>
        <p:spPr>
          <a:xfrm>
            <a:off x="268215" y="6349003"/>
            <a:ext cx="2029968" cy="189363"/>
          </a:xfrm>
          <a:prstGeom prst="rect">
            <a:avLst/>
          </a:prstGeom>
        </p:spPr>
      </p:pic>
      <p:cxnSp>
        <p:nvCxnSpPr>
          <p:cNvPr id="23" name="Straight Connector 22">
            <a:extLst>
              <a:ext uri="{FF2B5EF4-FFF2-40B4-BE49-F238E27FC236}">
                <a16:creationId xmlns:a16="http://schemas.microsoft.com/office/drawing/2014/main" id="{CA415CB6-4E40-4977-A887-7CDDFE28AA90}"/>
              </a:ext>
            </a:extLst>
          </p:cNvPr>
          <p:cNvCxnSpPr/>
          <p:nvPr/>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CEEB71D-863B-4E7F-A7F5-A84E796F97B4}"/>
              </a:ext>
            </a:extLst>
          </p:cNvPr>
          <p:cNvSpPr/>
          <p:nvPr userDrawn="1"/>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12" name="Picture 11">
            <a:extLst>
              <a:ext uri="{FF2B5EF4-FFF2-40B4-BE49-F238E27FC236}">
                <a16:creationId xmlns:a16="http://schemas.microsoft.com/office/drawing/2014/main" id="{33EE0776-9B09-4967-841A-64F4192551F0}"/>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13" name="Straight Connector 12">
            <a:extLst>
              <a:ext uri="{FF2B5EF4-FFF2-40B4-BE49-F238E27FC236}">
                <a16:creationId xmlns:a16="http://schemas.microsoft.com/office/drawing/2014/main" id="{8932A01B-8395-40F0-8966-BDA01EB04FA5}"/>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1395A8F-839C-4CE6-8A41-F6A3BB2C594E}"/>
              </a:ext>
            </a:extLst>
          </p:cNvPr>
          <p:cNvGrpSpPr/>
          <p:nvPr userDrawn="1"/>
        </p:nvGrpSpPr>
        <p:grpSpPr>
          <a:xfrm>
            <a:off x="10671699" y="5407930"/>
            <a:ext cx="1276462" cy="1258993"/>
            <a:chOff x="10671699" y="5407930"/>
            <a:chExt cx="1276462" cy="1258993"/>
          </a:xfrm>
        </p:grpSpPr>
        <p:pic>
          <p:nvPicPr>
            <p:cNvPr id="27" name="Picture 26">
              <a:extLst>
                <a:ext uri="{FF2B5EF4-FFF2-40B4-BE49-F238E27FC236}">
                  <a16:creationId xmlns:a16="http://schemas.microsoft.com/office/drawing/2014/main" id="{9FE17813-A3A2-4061-B9EC-61A237BD5B6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210644" y="6322978"/>
              <a:ext cx="253382" cy="287334"/>
            </a:xfrm>
            <a:prstGeom prst="rect">
              <a:avLst/>
            </a:prstGeom>
          </p:spPr>
        </p:pic>
        <p:grpSp>
          <p:nvGrpSpPr>
            <p:cNvPr id="38" name="Group 37">
              <a:extLst>
                <a:ext uri="{FF2B5EF4-FFF2-40B4-BE49-F238E27FC236}">
                  <a16:creationId xmlns:a16="http://schemas.microsoft.com/office/drawing/2014/main" id="{516E1544-3272-496F-A49C-653D656AAF37}"/>
                </a:ext>
              </a:extLst>
            </p:cNvPr>
            <p:cNvGrpSpPr/>
            <p:nvPr userDrawn="1"/>
          </p:nvGrpSpPr>
          <p:grpSpPr>
            <a:xfrm>
              <a:off x="10671699" y="5407930"/>
              <a:ext cx="1276462" cy="1258993"/>
              <a:chOff x="10671699" y="5407930"/>
              <a:chExt cx="1276462" cy="1258993"/>
            </a:xfrm>
          </p:grpSpPr>
          <p:grpSp>
            <p:nvGrpSpPr>
              <p:cNvPr id="39" name="Group 38">
                <a:extLst>
                  <a:ext uri="{FF2B5EF4-FFF2-40B4-BE49-F238E27FC236}">
                    <a16:creationId xmlns:a16="http://schemas.microsoft.com/office/drawing/2014/main" id="{CF4C475B-5900-4D10-B0B9-A9B3CDA9C0C7}"/>
                  </a:ext>
                </a:extLst>
              </p:cNvPr>
              <p:cNvGrpSpPr/>
              <p:nvPr userDrawn="1"/>
            </p:nvGrpSpPr>
            <p:grpSpPr>
              <a:xfrm>
                <a:off x="10671699" y="5829466"/>
                <a:ext cx="852266" cy="837457"/>
                <a:chOff x="6716748" y="4743655"/>
                <a:chExt cx="703768" cy="691540"/>
              </a:xfrm>
            </p:grpSpPr>
            <p:sp>
              <p:nvSpPr>
                <p:cNvPr id="47" name="Rectangle 46">
                  <a:extLst>
                    <a:ext uri="{FF2B5EF4-FFF2-40B4-BE49-F238E27FC236}">
                      <a16:creationId xmlns:a16="http://schemas.microsoft.com/office/drawing/2014/main" id="{87D21CE3-53D4-4A35-BEC9-B0EE6DB72114}"/>
                    </a:ext>
                  </a:extLst>
                </p:cNvPr>
                <p:cNvSpPr/>
                <p:nvPr userDrawn="1"/>
              </p:nvSpPr>
              <p:spPr>
                <a:xfrm>
                  <a:off x="6716748"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A972D719-D92F-45B2-A871-7796B6DE6366}"/>
                    </a:ext>
                  </a:extLst>
                </p:cNvPr>
                <p:cNvSpPr/>
                <p:nvPr userDrawn="1"/>
              </p:nvSpPr>
              <p:spPr>
                <a:xfrm>
                  <a:off x="7068632" y="5085867"/>
                  <a:ext cx="351884" cy="349328"/>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1DF11F26-6099-40E4-9EDB-37997097285C}"/>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a:extLst>
                  <a:ext uri="{FF2B5EF4-FFF2-40B4-BE49-F238E27FC236}">
                    <a16:creationId xmlns:a16="http://schemas.microsoft.com/office/drawing/2014/main" id="{27DF269F-9659-44A5-B7B0-B69CE3FB4BDF}"/>
                  </a:ext>
                </a:extLst>
              </p:cNvPr>
              <p:cNvGrpSpPr/>
              <p:nvPr userDrawn="1"/>
            </p:nvGrpSpPr>
            <p:grpSpPr>
              <a:xfrm>
                <a:off x="11522028" y="5407930"/>
                <a:ext cx="426133" cy="423037"/>
                <a:chOff x="11522028" y="5407930"/>
                <a:chExt cx="426133" cy="423037"/>
              </a:xfrm>
            </p:grpSpPr>
            <p:sp>
              <p:nvSpPr>
                <p:cNvPr id="46" name="Rectangle 45">
                  <a:extLst>
                    <a:ext uri="{FF2B5EF4-FFF2-40B4-BE49-F238E27FC236}">
                      <a16:creationId xmlns:a16="http://schemas.microsoft.com/office/drawing/2014/main" id="{83812B01-F951-47AE-B5B9-84657B5BB1D3}"/>
                    </a:ext>
                  </a:extLst>
                </p:cNvPr>
                <p:cNvSpPr/>
                <p:nvPr userDrawn="1"/>
              </p:nvSpPr>
              <p:spPr>
                <a:xfrm>
                  <a:off x="11522028" y="5407930"/>
                  <a:ext cx="426133" cy="42303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745D0F9-1FFB-4C46-BE71-882211308BC9}"/>
                    </a:ext>
                  </a:extLst>
                </p:cNvPr>
                <p:cNvSpPr/>
                <p:nvPr userDrawn="1"/>
              </p:nvSpPr>
              <p:spPr>
                <a:xfrm>
                  <a:off x="11522028" y="5407930"/>
                  <a:ext cx="426133" cy="42303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50" name="Picture 49">
              <a:extLst>
                <a:ext uri="{FF2B5EF4-FFF2-40B4-BE49-F238E27FC236}">
                  <a16:creationId xmlns:a16="http://schemas.microsoft.com/office/drawing/2014/main" id="{A374AFB4-F758-4B28-8331-EF195C7DA0E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210644" y="6322978"/>
              <a:ext cx="253382" cy="287334"/>
            </a:xfrm>
            <a:prstGeom prst="rect">
              <a:avLst/>
            </a:prstGeom>
          </p:spPr>
        </p:pic>
      </p:grpSp>
      <p:sp>
        <p:nvSpPr>
          <p:cNvPr id="51" name="TextBox 50">
            <a:extLst>
              <a:ext uri="{FF2B5EF4-FFF2-40B4-BE49-F238E27FC236}">
                <a16:creationId xmlns:a16="http://schemas.microsoft.com/office/drawing/2014/main" id="{837927C6-FD45-4C0A-84FF-42B6B001FD48}"/>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52" name="Subtitle 2">
            <a:extLst>
              <a:ext uri="{FF2B5EF4-FFF2-40B4-BE49-F238E27FC236}">
                <a16:creationId xmlns:a16="http://schemas.microsoft.com/office/drawing/2014/main" id="{D962E6ED-D351-4D9A-8B8F-BBA39CD38F61}"/>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1032570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sights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F07A-B26D-4D39-B2B2-3CAADF5B8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BB82E-09D5-4600-832B-FA27DDA0A9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a:extLst>
              <a:ext uri="{FF2B5EF4-FFF2-40B4-BE49-F238E27FC236}">
                <a16:creationId xmlns:a16="http://schemas.microsoft.com/office/drawing/2014/main" id="{F1681023-80DB-4796-BC8A-A49ED4CF23FB}"/>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29" name="Straight Connector 28">
            <a:extLst>
              <a:ext uri="{FF2B5EF4-FFF2-40B4-BE49-F238E27FC236}">
                <a16:creationId xmlns:a16="http://schemas.microsoft.com/office/drawing/2014/main" id="{D1A238DA-836B-4282-856F-D76F16FB9FD7}"/>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5D2707CC-8702-4D89-B51E-9815E1F3EA47}"/>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3" name="Picture 12">
            <a:extLst>
              <a:ext uri="{FF2B5EF4-FFF2-40B4-BE49-F238E27FC236}">
                <a16:creationId xmlns:a16="http://schemas.microsoft.com/office/drawing/2014/main" id="{CFC85E42-765F-497D-8804-5785C62CBFD2}"/>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4" name="Straight Connector 13">
            <a:extLst>
              <a:ext uri="{FF2B5EF4-FFF2-40B4-BE49-F238E27FC236}">
                <a16:creationId xmlns:a16="http://schemas.microsoft.com/office/drawing/2014/main" id="{5B1A364F-0AD8-4F6D-8643-10816077EF85}"/>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CA0ECBC-1313-4406-9965-16145068F0A6}"/>
              </a:ext>
            </a:extLst>
          </p:cNvPr>
          <p:cNvGrpSpPr/>
          <p:nvPr userDrawn="1"/>
        </p:nvGrpSpPr>
        <p:grpSpPr>
          <a:xfrm>
            <a:off x="10648191" y="5407928"/>
            <a:ext cx="1297002" cy="1288940"/>
            <a:chOff x="10648191" y="5407928"/>
            <a:chExt cx="1297002" cy="1288940"/>
          </a:xfrm>
        </p:grpSpPr>
        <p:pic>
          <p:nvPicPr>
            <p:cNvPr id="19" name="Picture 18">
              <a:extLst>
                <a:ext uri="{FF2B5EF4-FFF2-40B4-BE49-F238E27FC236}">
                  <a16:creationId xmlns:a16="http://schemas.microsoft.com/office/drawing/2014/main" id="{F23A57E8-C070-497E-AE1C-C4FA75E6776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210544" y="6327648"/>
              <a:ext cx="246888" cy="279971"/>
            </a:xfrm>
            <a:prstGeom prst="rect">
              <a:avLst/>
            </a:prstGeom>
          </p:spPr>
        </p:pic>
        <p:grpSp>
          <p:nvGrpSpPr>
            <p:cNvPr id="20" name="Group 19">
              <a:extLst>
                <a:ext uri="{FF2B5EF4-FFF2-40B4-BE49-F238E27FC236}">
                  <a16:creationId xmlns:a16="http://schemas.microsoft.com/office/drawing/2014/main" id="{AF18835B-67EC-48F5-85F8-1C25E22F2A6F}"/>
                </a:ext>
              </a:extLst>
            </p:cNvPr>
            <p:cNvGrpSpPr/>
            <p:nvPr userDrawn="1"/>
          </p:nvGrpSpPr>
          <p:grpSpPr>
            <a:xfrm>
              <a:off x="10648191" y="5407928"/>
              <a:ext cx="1297002" cy="1288940"/>
              <a:chOff x="7907065" y="5658546"/>
              <a:chExt cx="1054050" cy="1047499"/>
            </a:xfrm>
          </p:grpSpPr>
          <p:grpSp>
            <p:nvGrpSpPr>
              <p:cNvPr id="21" name="Group 20">
                <a:extLst>
                  <a:ext uri="{FF2B5EF4-FFF2-40B4-BE49-F238E27FC236}">
                    <a16:creationId xmlns:a16="http://schemas.microsoft.com/office/drawing/2014/main" id="{24378E25-6EA0-48EA-908A-A627220B5E65}"/>
                  </a:ext>
                </a:extLst>
              </p:cNvPr>
              <p:cNvGrpSpPr/>
              <p:nvPr userDrawn="1"/>
            </p:nvGrpSpPr>
            <p:grpSpPr>
              <a:xfrm>
                <a:off x="7907065" y="6006640"/>
                <a:ext cx="703768" cy="699405"/>
                <a:chOff x="6716748" y="4743655"/>
                <a:chExt cx="703768" cy="699405"/>
              </a:xfrm>
            </p:grpSpPr>
            <p:sp>
              <p:nvSpPr>
                <p:cNvPr id="35" name="Rectangle 34">
                  <a:extLst>
                    <a:ext uri="{FF2B5EF4-FFF2-40B4-BE49-F238E27FC236}">
                      <a16:creationId xmlns:a16="http://schemas.microsoft.com/office/drawing/2014/main" id="{3545BEBE-5459-45C6-86F0-2CABE8886E4D}"/>
                    </a:ext>
                  </a:extLst>
                </p:cNvPr>
                <p:cNvSpPr/>
                <p:nvPr userDrawn="1"/>
              </p:nvSpPr>
              <p:spPr>
                <a:xfrm>
                  <a:off x="6716748"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BAE2B2E4-AFAF-422F-ADCE-9699F6987367}"/>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2EEC5AC-63C9-45FE-94C6-F564D8F9DCAB}"/>
                    </a:ext>
                  </a:extLst>
                </p:cNvPr>
                <p:cNvSpPr/>
                <p:nvPr userDrawn="1"/>
              </p:nvSpPr>
              <p:spPr>
                <a:xfrm>
                  <a:off x="7068632" y="5093732"/>
                  <a:ext cx="351884" cy="3493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32">
                <a:extLst>
                  <a:ext uri="{FF2B5EF4-FFF2-40B4-BE49-F238E27FC236}">
                    <a16:creationId xmlns:a16="http://schemas.microsoft.com/office/drawing/2014/main" id="{5293A08C-F6E2-4631-B099-87DF2E832E2D}"/>
                  </a:ext>
                </a:extLst>
              </p:cNvPr>
              <p:cNvSpPr/>
              <p:nvPr userDrawn="1"/>
            </p:nvSpPr>
            <p:spPr>
              <a:xfrm>
                <a:off x="8609234" y="5658549"/>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8" name="TextBox 37">
            <a:extLst>
              <a:ext uri="{FF2B5EF4-FFF2-40B4-BE49-F238E27FC236}">
                <a16:creationId xmlns:a16="http://schemas.microsoft.com/office/drawing/2014/main" id="{3448834B-116D-4A0A-AB3F-9A6CB3F924EA}"/>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39" name="Subtitle 2">
            <a:extLst>
              <a:ext uri="{FF2B5EF4-FFF2-40B4-BE49-F238E27FC236}">
                <a16:creationId xmlns:a16="http://schemas.microsoft.com/office/drawing/2014/main" id="{1B66FBB9-1E98-4DE5-9E97-92C3BF57338A}"/>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2613560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nsights_Title and Content Fram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99B30-C66E-4F9F-9303-82072FD70C98}"/>
              </a:ext>
            </a:extLst>
          </p:cNvPr>
          <p:cNvSpPr>
            <a:spLocks noGrp="1"/>
          </p:cNvSpPr>
          <p:nvPr>
            <p:ph sz="half" idx="2"/>
          </p:nvPr>
        </p:nvSpPr>
        <p:spPr>
          <a:xfrm>
            <a:off x="934974" y="1890775"/>
            <a:ext cx="3968496" cy="3967099"/>
          </a:xfrm>
        </p:spPr>
        <p:txBody>
          <a:bodyPr lIns="91440" tIns="73152" bIns="73152"/>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1E98529-D8C1-41BE-8548-E25F2E960A7E}"/>
              </a:ext>
            </a:extLst>
          </p:cNvPr>
          <p:cNvSpPr>
            <a:spLocks noGrp="1"/>
          </p:cNvSpPr>
          <p:nvPr>
            <p:ph type="title"/>
          </p:nvPr>
        </p:nvSpPr>
        <p:spPr>
          <a:xfrm>
            <a:off x="841248" y="365127"/>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796CD7B0-7EAC-4E37-8592-1D235EAC6AB8}"/>
              </a:ext>
            </a:extLst>
          </p:cNvPr>
          <p:cNvSpPr>
            <a:spLocks noGrp="1"/>
          </p:cNvSpPr>
          <p:nvPr>
            <p:ph sz="quarter" idx="4"/>
          </p:nvPr>
        </p:nvSpPr>
        <p:spPr>
          <a:xfrm>
            <a:off x="5221224" y="1828800"/>
            <a:ext cx="6135624"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7" name="Picture 26">
            <a:extLst>
              <a:ext uri="{FF2B5EF4-FFF2-40B4-BE49-F238E27FC236}">
                <a16:creationId xmlns:a16="http://schemas.microsoft.com/office/drawing/2014/main" id="{C57CF789-DEAB-431B-B544-C1EC892DDD02}"/>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29" name="Straight Connector 28">
            <a:extLst>
              <a:ext uri="{FF2B5EF4-FFF2-40B4-BE49-F238E27FC236}">
                <a16:creationId xmlns:a16="http://schemas.microsoft.com/office/drawing/2014/main" id="{499FD216-AD30-4693-AA37-6A67C43FC61F}"/>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CE0CE1F-97D1-4F1A-8628-5B7DD7849AFF}"/>
              </a:ext>
            </a:extLst>
          </p:cNvPr>
          <p:cNvPicPr>
            <a:picLocks/>
          </p:cNvPicPr>
          <p:nvPr/>
        </p:nvPicPr>
        <p:blipFill>
          <a:blip r:embed="rId3" cstate="hqprint">
            <a:extLst>
              <a:ext uri="{28A0092B-C50C-407E-A947-70E740481C1C}">
                <a14:useLocalDpi xmlns:a14="http://schemas.microsoft.com/office/drawing/2010/main" val="0"/>
              </a:ext>
            </a:extLst>
          </a:blip>
          <a:srcRect/>
          <a:stretch>
            <a:fillRect/>
          </a:stretch>
        </p:blipFill>
        <p:spPr>
          <a:xfrm>
            <a:off x="877824" y="1847088"/>
            <a:ext cx="4069080" cy="4069080"/>
          </a:xfrm>
          <a:custGeom>
            <a:avLst/>
            <a:gdLst>
              <a:gd name="connsiteX0" fmla="*/ 75819 w 3200400"/>
              <a:gd name="connsiteY0" fmla="*/ 73787 h 3200400"/>
              <a:gd name="connsiteX1" fmla="*/ 75819 w 3200400"/>
              <a:gd name="connsiteY1" fmla="*/ 3128137 h 3200400"/>
              <a:gd name="connsiteX2" fmla="*/ 1942719 w 3200400"/>
              <a:gd name="connsiteY2" fmla="*/ 3128137 h 3200400"/>
              <a:gd name="connsiteX3" fmla="*/ 1942719 w 3200400"/>
              <a:gd name="connsiteY3" fmla="*/ 3131312 h 3200400"/>
              <a:gd name="connsiteX4" fmla="*/ 3123819 w 3200400"/>
              <a:gd name="connsiteY4" fmla="*/ 3131312 h 3200400"/>
              <a:gd name="connsiteX5" fmla="*/ 3123819 w 3200400"/>
              <a:gd name="connsiteY5" fmla="*/ 1118362 h 3200400"/>
              <a:gd name="connsiteX6" fmla="*/ 2082419 w 3200400"/>
              <a:gd name="connsiteY6" fmla="*/ 1118362 h 3200400"/>
              <a:gd name="connsiteX7" fmla="*/ 2082419 w 3200400"/>
              <a:gd name="connsiteY7" fmla="*/ 73787 h 3200400"/>
              <a:gd name="connsiteX8" fmla="*/ 0 w 3200400"/>
              <a:gd name="connsiteY8" fmla="*/ 0 h 3200400"/>
              <a:gd name="connsiteX9" fmla="*/ 3200400 w 3200400"/>
              <a:gd name="connsiteY9" fmla="*/ 0 h 3200400"/>
              <a:gd name="connsiteX10" fmla="*/ 3200400 w 3200400"/>
              <a:gd name="connsiteY10" fmla="*/ 3200400 h 3200400"/>
              <a:gd name="connsiteX11" fmla="*/ 0 w 3200400"/>
              <a:gd name="connsiteY11"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400" h="3200400">
                <a:moveTo>
                  <a:pt x="75819" y="73787"/>
                </a:moveTo>
                <a:lnTo>
                  <a:pt x="75819" y="3128137"/>
                </a:lnTo>
                <a:lnTo>
                  <a:pt x="1942719" y="3128137"/>
                </a:lnTo>
                <a:lnTo>
                  <a:pt x="1942719" y="3131312"/>
                </a:lnTo>
                <a:lnTo>
                  <a:pt x="3123819" y="3131312"/>
                </a:lnTo>
                <a:lnTo>
                  <a:pt x="3123819" y="1118362"/>
                </a:lnTo>
                <a:lnTo>
                  <a:pt x="2082419" y="1118362"/>
                </a:lnTo>
                <a:lnTo>
                  <a:pt x="2082419" y="73787"/>
                </a:lnTo>
                <a:close/>
                <a:moveTo>
                  <a:pt x="0" y="0"/>
                </a:moveTo>
                <a:lnTo>
                  <a:pt x="3200400" y="0"/>
                </a:lnTo>
                <a:lnTo>
                  <a:pt x="3200400" y="3200400"/>
                </a:lnTo>
                <a:lnTo>
                  <a:pt x="0" y="3200400"/>
                </a:lnTo>
                <a:close/>
              </a:path>
            </a:pathLst>
          </a:custGeom>
        </p:spPr>
      </p:pic>
      <p:sp>
        <p:nvSpPr>
          <p:cNvPr id="14" name="Text Placeholder 7">
            <a:extLst>
              <a:ext uri="{FF2B5EF4-FFF2-40B4-BE49-F238E27FC236}">
                <a16:creationId xmlns:a16="http://schemas.microsoft.com/office/drawing/2014/main" id="{67132B72-5395-4B7C-ACEA-FE293815F783}"/>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5" name="Picture 14">
            <a:extLst>
              <a:ext uri="{FF2B5EF4-FFF2-40B4-BE49-F238E27FC236}">
                <a16:creationId xmlns:a16="http://schemas.microsoft.com/office/drawing/2014/main" id="{6D530BAE-7B4C-4456-BAC0-88B7DF33D0D4}"/>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6" name="Straight Connector 15">
            <a:extLst>
              <a:ext uri="{FF2B5EF4-FFF2-40B4-BE49-F238E27FC236}">
                <a16:creationId xmlns:a16="http://schemas.microsoft.com/office/drawing/2014/main" id="{346ADC3B-1703-437E-BEDA-14941823D596}"/>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E8F1733-D87C-49F5-980B-B4113B395A23}"/>
              </a:ext>
            </a:extLst>
          </p:cNvPr>
          <p:cNvPicPr>
            <a:picLocks/>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877824" y="1847088"/>
            <a:ext cx="4069080" cy="4069080"/>
          </a:xfrm>
          <a:custGeom>
            <a:avLst/>
            <a:gdLst>
              <a:gd name="connsiteX0" fmla="*/ 75819 w 3200400"/>
              <a:gd name="connsiteY0" fmla="*/ 73787 h 3200400"/>
              <a:gd name="connsiteX1" fmla="*/ 75819 w 3200400"/>
              <a:gd name="connsiteY1" fmla="*/ 3128137 h 3200400"/>
              <a:gd name="connsiteX2" fmla="*/ 1942719 w 3200400"/>
              <a:gd name="connsiteY2" fmla="*/ 3128137 h 3200400"/>
              <a:gd name="connsiteX3" fmla="*/ 1942719 w 3200400"/>
              <a:gd name="connsiteY3" fmla="*/ 3131312 h 3200400"/>
              <a:gd name="connsiteX4" fmla="*/ 3123819 w 3200400"/>
              <a:gd name="connsiteY4" fmla="*/ 3131312 h 3200400"/>
              <a:gd name="connsiteX5" fmla="*/ 3123819 w 3200400"/>
              <a:gd name="connsiteY5" fmla="*/ 1118362 h 3200400"/>
              <a:gd name="connsiteX6" fmla="*/ 2082419 w 3200400"/>
              <a:gd name="connsiteY6" fmla="*/ 1118362 h 3200400"/>
              <a:gd name="connsiteX7" fmla="*/ 2082419 w 3200400"/>
              <a:gd name="connsiteY7" fmla="*/ 73787 h 3200400"/>
              <a:gd name="connsiteX8" fmla="*/ 0 w 3200400"/>
              <a:gd name="connsiteY8" fmla="*/ 0 h 3200400"/>
              <a:gd name="connsiteX9" fmla="*/ 3200400 w 3200400"/>
              <a:gd name="connsiteY9" fmla="*/ 0 h 3200400"/>
              <a:gd name="connsiteX10" fmla="*/ 3200400 w 3200400"/>
              <a:gd name="connsiteY10" fmla="*/ 3200400 h 3200400"/>
              <a:gd name="connsiteX11" fmla="*/ 0 w 3200400"/>
              <a:gd name="connsiteY11"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400" h="3200400">
                <a:moveTo>
                  <a:pt x="75819" y="73787"/>
                </a:moveTo>
                <a:lnTo>
                  <a:pt x="75819" y="3128137"/>
                </a:lnTo>
                <a:lnTo>
                  <a:pt x="1942719" y="3128137"/>
                </a:lnTo>
                <a:lnTo>
                  <a:pt x="1942719" y="3131312"/>
                </a:lnTo>
                <a:lnTo>
                  <a:pt x="3123819" y="3131312"/>
                </a:lnTo>
                <a:lnTo>
                  <a:pt x="3123819" y="1118362"/>
                </a:lnTo>
                <a:lnTo>
                  <a:pt x="2082419" y="1118362"/>
                </a:lnTo>
                <a:lnTo>
                  <a:pt x="2082419" y="73787"/>
                </a:lnTo>
                <a:close/>
                <a:moveTo>
                  <a:pt x="0" y="0"/>
                </a:moveTo>
                <a:lnTo>
                  <a:pt x="3200400" y="0"/>
                </a:lnTo>
                <a:lnTo>
                  <a:pt x="3200400" y="3200400"/>
                </a:lnTo>
                <a:lnTo>
                  <a:pt x="0" y="3200400"/>
                </a:lnTo>
                <a:close/>
              </a:path>
            </a:pathLst>
          </a:custGeom>
        </p:spPr>
      </p:pic>
      <p:grpSp>
        <p:nvGrpSpPr>
          <p:cNvPr id="24" name="Group 23">
            <a:extLst>
              <a:ext uri="{FF2B5EF4-FFF2-40B4-BE49-F238E27FC236}">
                <a16:creationId xmlns:a16="http://schemas.microsoft.com/office/drawing/2014/main" id="{724741A3-A24A-4F85-B652-E7447FD3B83F}"/>
              </a:ext>
            </a:extLst>
          </p:cNvPr>
          <p:cNvGrpSpPr/>
          <p:nvPr userDrawn="1"/>
        </p:nvGrpSpPr>
        <p:grpSpPr>
          <a:xfrm>
            <a:off x="10648191" y="5407928"/>
            <a:ext cx="1297002" cy="1288940"/>
            <a:chOff x="10648191" y="5407928"/>
            <a:chExt cx="1297002" cy="1288940"/>
          </a:xfrm>
        </p:grpSpPr>
        <p:pic>
          <p:nvPicPr>
            <p:cNvPr id="25" name="Picture 24">
              <a:extLst>
                <a:ext uri="{FF2B5EF4-FFF2-40B4-BE49-F238E27FC236}">
                  <a16:creationId xmlns:a16="http://schemas.microsoft.com/office/drawing/2014/main" id="{29B75CB7-1777-47FD-AA27-F3E4794A4E6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210544" y="6327648"/>
              <a:ext cx="246888" cy="279971"/>
            </a:xfrm>
            <a:prstGeom prst="rect">
              <a:avLst/>
            </a:prstGeom>
          </p:spPr>
        </p:pic>
        <p:grpSp>
          <p:nvGrpSpPr>
            <p:cNvPr id="26" name="Group 25">
              <a:extLst>
                <a:ext uri="{FF2B5EF4-FFF2-40B4-BE49-F238E27FC236}">
                  <a16:creationId xmlns:a16="http://schemas.microsoft.com/office/drawing/2014/main" id="{82E57A05-DCC0-4150-9479-9BD19E22B20A}"/>
                </a:ext>
              </a:extLst>
            </p:cNvPr>
            <p:cNvGrpSpPr/>
            <p:nvPr userDrawn="1"/>
          </p:nvGrpSpPr>
          <p:grpSpPr>
            <a:xfrm>
              <a:off x="10648191" y="5407928"/>
              <a:ext cx="1297002" cy="1288940"/>
              <a:chOff x="7907065" y="5658546"/>
              <a:chExt cx="1054050" cy="1047499"/>
            </a:xfrm>
          </p:grpSpPr>
          <p:grpSp>
            <p:nvGrpSpPr>
              <p:cNvPr id="28" name="Group 27">
                <a:extLst>
                  <a:ext uri="{FF2B5EF4-FFF2-40B4-BE49-F238E27FC236}">
                    <a16:creationId xmlns:a16="http://schemas.microsoft.com/office/drawing/2014/main" id="{51E4B13E-0C42-4FDC-A545-77E6162F9FE3}"/>
                  </a:ext>
                </a:extLst>
              </p:cNvPr>
              <p:cNvGrpSpPr/>
              <p:nvPr userDrawn="1"/>
            </p:nvGrpSpPr>
            <p:grpSpPr>
              <a:xfrm>
                <a:off x="7907065" y="6006640"/>
                <a:ext cx="703768" cy="699405"/>
                <a:chOff x="6716748" y="4743655"/>
                <a:chExt cx="703768" cy="699405"/>
              </a:xfrm>
            </p:grpSpPr>
            <p:sp>
              <p:nvSpPr>
                <p:cNvPr id="37" name="Rectangle 36">
                  <a:extLst>
                    <a:ext uri="{FF2B5EF4-FFF2-40B4-BE49-F238E27FC236}">
                      <a16:creationId xmlns:a16="http://schemas.microsoft.com/office/drawing/2014/main" id="{BC84CA73-BCD5-4A4B-9B45-7DF0B53F78F8}"/>
                    </a:ext>
                  </a:extLst>
                </p:cNvPr>
                <p:cNvSpPr/>
                <p:nvPr userDrawn="1"/>
              </p:nvSpPr>
              <p:spPr>
                <a:xfrm>
                  <a:off x="6716748"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BBABA43A-3EDE-45D9-B9D1-BF574420E1AB}"/>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B532EF9-634F-4032-95DB-019655F71C69}"/>
                    </a:ext>
                  </a:extLst>
                </p:cNvPr>
                <p:cNvSpPr/>
                <p:nvPr userDrawn="1"/>
              </p:nvSpPr>
              <p:spPr>
                <a:xfrm>
                  <a:off x="7068632" y="5093732"/>
                  <a:ext cx="351884" cy="349328"/>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id="{B71541AD-63A7-46DA-A86A-50D5736467D9}"/>
                  </a:ext>
                </a:extLst>
              </p:cNvPr>
              <p:cNvSpPr/>
              <p:nvPr userDrawn="1"/>
            </p:nvSpPr>
            <p:spPr>
              <a:xfrm>
                <a:off x="8609234" y="5658549"/>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0" name="TextBox 39">
            <a:extLst>
              <a:ext uri="{FF2B5EF4-FFF2-40B4-BE49-F238E27FC236}">
                <a16:creationId xmlns:a16="http://schemas.microsoft.com/office/drawing/2014/main" id="{1B28EDD7-FB29-4863-88FC-265E147E6A03}"/>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41" name="Subtitle 2">
            <a:extLst>
              <a:ext uri="{FF2B5EF4-FFF2-40B4-BE49-F238E27FC236}">
                <a16:creationId xmlns:a16="http://schemas.microsoft.com/office/drawing/2014/main" id="{6775BF7E-C9FA-4B61-973C-26E5F6F3B134}"/>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4889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64D3-D47F-4DA8-83B8-23424EDED103}"/>
              </a:ext>
            </a:extLst>
          </p:cNvPr>
          <p:cNvSpPr>
            <a:spLocks noGrp="1"/>
          </p:cNvSpPr>
          <p:nvPr>
            <p:ph type="title"/>
          </p:nvPr>
        </p:nvSpPr>
        <p:spPr>
          <a:xfrm>
            <a:off x="2432304" y="859536"/>
            <a:ext cx="8659368" cy="667512"/>
          </a:xfrm>
        </p:spPr>
        <p:txBody>
          <a:bodyPr/>
          <a:lstStyle>
            <a:lvl1pPr>
              <a:defRPr sz="4000">
                <a:solidFill>
                  <a:schemeClr val="bg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8CC533-A1C7-4BA5-98C4-AA9BAE6796F1}"/>
              </a:ext>
            </a:extLst>
          </p:cNvPr>
          <p:cNvSpPr>
            <a:spLocks noGrp="1"/>
          </p:cNvSpPr>
          <p:nvPr>
            <p:ph type="body" sz="quarter" idx="11" hasCustomPrompt="1"/>
          </p:nvPr>
        </p:nvSpPr>
        <p:spPr>
          <a:xfrm>
            <a:off x="3264408" y="1965960"/>
            <a:ext cx="7360920" cy="356616"/>
          </a:xfrm>
        </p:spPr>
        <p:txBody>
          <a:bodyPr anchor="ctr"/>
          <a:lstStyle>
            <a:lvl1pPr marL="0" indent="0">
              <a:buNone/>
              <a:defRPr sz="1800" b="1">
                <a:solidFill>
                  <a:schemeClr val="bg1"/>
                </a:solidFill>
                <a:latin typeface="+mn-lt"/>
              </a:defRPr>
            </a:lvl1pPr>
            <a:lvl2pPr marL="0" indent="0">
              <a:buNone/>
              <a:defRPr/>
            </a:lvl2pPr>
          </a:lstStyle>
          <a:p>
            <a:pPr lvl="0"/>
            <a:r>
              <a:rPr lang="en-US" dirty="0"/>
              <a:t>EDIT MASTER TEXT STYLES</a:t>
            </a:r>
          </a:p>
        </p:txBody>
      </p:sp>
      <p:sp>
        <p:nvSpPr>
          <p:cNvPr id="16" name="Text Placeholder 15">
            <a:extLst>
              <a:ext uri="{FF2B5EF4-FFF2-40B4-BE49-F238E27FC236}">
                <a16:creationId xmlns:a16="http://schemas.microsoft.com/office/drawing/2014/main" id="{7442C421-238D-4F15-897D-91BBA3203460}"/>
              </a:ext>
            </a:extLst>
          </p:cNvPr>
          <p:cNvSpPr>
            <a:spLocks noGrp="1"/>
          </p:cNvSpPr>
          <p:nvPr>
            <p:ph type="body" sz="quarter" idx="12" hasCustomPrompt="1"/>
          </p:nvPr>
        </p:nvSpPr>
        <p:spPr>
          <a:xfrm>
            <a:off x="3264408" y="2491087"/>
            <a:ext cx="7360920" cy="356616"/>
          </a:xfrm>
        </p:spPr>
        <p:txBody>
          <a:bodyPr anchor="ctr"/>
          <a:lstStyle>
            <a:lvl1pPr marL="0" indent="0">
              <a:buNone/>
              <a:defRPr sz="1800" b="1">
                <a:solidFill>
                  <a:schemeClr val="bg1"/>
                </a:solidFill>
                <a:latin typeface="+mn-lt"/>
              </a:defRPr>
            </a:lvl1pPr>
            <a:lvl2pPr marL="0" indent="0">
              <a:buNone/>
              <a:defRPr/>
            </a:lvl2pPr>
          </a:lstStyle>
          <a:p>
            <a:pPr lvl="0"/>
            <a:r>
              <a:rPr lang="en-US" dirty="0"/>
              <a:t>EDIT MASTER TEXT STYLES</a:t>
            </a:r>
          </a:p>
        </p:txBody>
      </p:sp>
      <p:sp>
        <p:nvSpPr>
          <p:cNvPr id="18" name="Text Placeholder 17">
            <a:extLst>
              <a:ext uri="{FF2B5EF4-FFF2-40B4-BE49-F238E27FC236}">
                <a16:creationId xmlns:a16="http://schemas.microsoft.com/office/drawing/2014/main" id="{04DF617B-5456-430B-9457-7CDFF90F69CC}"/>
              </a:ext>
            </a:extLst>
          </p:cNvPr>
          <p:cNvSpPr>
            <a:spLocks noGrp="1"/>
          </p:cNvSpPr>
          <p:nvPr>
            <p:ph type="body" sz="quarter" idx="13" hasCustomPrompt="1"/>
          </p:nvPr>
        </p:nvSpPr>
        <p:spPr>
          <a:xfrm>
            <a:off x="3264408" y="3016214"/>
            <a:ext cx="7360920" cy="356616"/>
          </a:xfrm>
        </p:spPr>
        <p:txBody>
          <a:bodyPr anchor="ctr"/>
          <a:lstStyle>
            <a:lvl1pPr marL="0" indent="0">
              <a:buNone/>
              <a:defRPr sz="1800" b="1">
                <a:solidFill>
                  <a:schemeClr val="bg1"/>
                </a:solidFill>
                <a:latin typeface="+mn-lt"/>
              </a:defRPr>
            </a:lvl1pPr>
            <a:lvl2pPr marL="0" indent="0">
              <a:buNone/>
              <a:defRPr/>
            </a:lvl2pPr>
          </a:lstStyle>
          <a:p>
            <a:pPr lvl="0"/>
            <a:r>
              <a:rPr lang="en-US" dirty="0"/>
              <a:t>EDIT MASTER TEXT STYLES</a:t>
            </a:r>
          </a:p>
        </p:txBody>
      </p:sp>
      <p:sp>
        <p:nvSpPr>
          <p:cNvPr id="20" name="Text Placeholder 19">
            <a:extLst>
              <a:ext uri="{FF2B5EF4-FFF2-40B4-BE49-F238E27FC236}">
                <a16:creationId xmlns:a16="http://schemas.microsoft.com/office/drawing/2014/main" id="{161284BF-183B-45B7-8F72-2949F8693DE7}"/>
              </a:ext>
            </a:extLst>
          </p:cNvPr>
          <p:cNvSpPr>
            <a:spLocks noGrp="1"/>
          </p:cNvSpPr>
          <p:nvPr>
            <p:ph type="body" sz="quarter" idx="14" hasCustomPrompt="1"/>
          </p:nvPr>
        </p:nvSpPr>
        <p:spPr>
          <a:xfrm>
            <a:off x="3264408" y="3541341"/>
            <a:ext cx="7360920" cy="356616"/>
          </a:xfrm>
        </p:spPr>
        <p:txBody>
          <a:bodyPr anchor="ctr"/>
          <a:lstStyle>
            <a:lvl1pPr marL="0" indent="0">
              <a:buNone/>
              <a:defRPr sz="1800" b="1">
                <a:solidFill>
                  <a:schemeClr val="bg1"/>
                </a:solidFill>
                <a:latin typeface="+mn-lt"/>
              </a:defRPr>
            </a:lvl1pPr>
            <a:lvl2pPr marL="0" indent="0">
              <a:buNone/>
              <a:defRPr/>
            </a:lvl2pPr>
          </a:lstStyle>
          <a:p>
            <a:pPr lvl="0"/>
            <a:r>
              <a:rPr lang="en-US" dirty="0"/>
              <a:t>EDIT MASTER TEXT STYLES</a:t>
            </a:r>
          </a:p>
        </p:txBody>
      </p:sp>
      <p:sp>
        <p:nvSpPr>
          <p:cNvPr id="22" name="Text Placeholder 21">
            <a:extLst>
              <a:ext uri="{FF2B5EF4-FFF2-40B4-BE49-F238E27FC236}">
                <a16:creationId xmlns:a16="http://schemas.microsoft.com/office/drawing/2014/main" id="{0531D9EE-CA4D-436F-8B37-319DA7EF0F40}"/>
              </a:ext>
            </a:extLst>
          </p:cNvPr>
          <p:cNvSpPr>
            <a:spLocks noGrp="1"/>
          </p:cNvSpPr>
          <p:nvPr>
            <p:ph type="body" sz="quarter" idx="15" hasCustomPrompt="1"/>
          </p:nvPr>
        </p:nvSpPr>
        <p:spPr>
          <a:xfrm>
            <a:off x="3264408" y="4066468"/>
            <a:ext cx="7360920" cy="356616"/>
          </a:xfrm>
        </p:spPr>
        <p:txBody>
          <a:bodyPr anchor="ctr"/>
          <a:lstStyle>
            <a:lvl1pPr marL="0" indent="0">
              <a:buNone/>
              <a:defRPr sz="1800" b="1">
                <a:solidFill>
                  <a:schemeClr val="bg1"/>
                </a:solidFill>
                <a:latin typeface="+mn-lt"/>
              </a:defRPr>
            </a:lvl1pPr>
          </a:lstStyle>
          <a:p>
            <a:pPr lvl="0"/>
            <a:r>
              <a:rPr lang="en-US" dirty="0"/>
              <a:t>EDIT MASTER TEXT STYLES</a:t>
            </a:r>
          </a:p>
        </p:txBody>
      </p:sp>
      <p:sp>
        <p:nvSpPr>
          <p:cNvPr id="24" name="Text Placeholder 23">
            <a:extLst>
              <a:ext uri="{FF2B5EF4-FFF2-40B4-BE49-F238E27FC236}">
                <a16:creationId xmlns:a16="http://schemas.microsoft.com/office/drawing/2014/main" id="{C9CFAF62-B0E9-4504-8D12-4F0844D51C65}"/>
              </a:ext>
            </a:extLst>
          </p:cNvPr>
          <p:cNvSpPr>
            <a:spLocks noGrp="1"/>
          </p:cNvSpPr>
          <p:nvPr>
            <p:ph type="body" sz="quarter" idx="16" hasCustomPrompt="1"/>
          </p:nvPr>
        </p:nvSpPr>
        <p:spPr>
          <a:xfrm>
            <a:off x="3264408" y="4591595"/>
            <a:ext cx="7360920" cy="356616"/>
          </a:xfrm>
        </p:spPr>
        <p:txBody>
          <a:bodyPr anchor="ctr"/>
          <a:lstStyle>
            <a:lvl1pPr marL="0" indent="0">
              <a:buNone/>
              <a:defRPr sz="1800" b="1">
                <a:solidFill>
                  <a:schemeClr val="bg1"/>
                </a:solidFill>
                <a:latin typeface="+mn-lt"/>
              </a:defRPr>
            </a:lvl1pPr>
            <a:lvl2pPr marL="0" indent="0">
              <a:buNone/>
              <a:defRPr/>
            </a:lvl2pPr>
          </a:lstStyle>
          <a:p>
            <a:pPr lvl="0"/>
            <a:r>
              <a:rPr lang="en-US" dirty="0"/>
              <a:t>EDIT MASTER TEXT STYLES</a:t>
            </a:r>
          </a:p>
        </p:txBody>
      </p:sp>
      <p:sp>
        <p:nvSpPr>
          <p:cNvPr id="26" name="Text Placeholder 25">
            <a:extLst>
              <a:ext uri="{FF2B5EF4-FFF2-40B4-BE49-F238E27FC236}">
                <a16:creationId xmlns:a16="http://schemas.microsoft.com/office/drawing/2014/main" id="{992F9B74-1E9F-4750-886E-1A1C7E3E6226}"/>
              </a:ext>
            </a:extLst>
          </p:cNvPr>
          <p:cNvSpPr>
            <a:spLocks noGrp="1"/>
          </p:cNvSpPr>
          <p:nvPr>
            <p:ph type="body" sz="quarter" idx="17" hasCustomPrompt="1"/>
          </p:nvPr>
        </p:nvSpPr>
        <p:spPr>
          <a:xfrm>
            <a:off x="3264408" y="5116722"/>
            <a:ext cx="7360920" cy="356616"/>
          </a:xfrm>
        </p:spPr>
        <p:txBody>
          <a:bodyPr anchor="ctr"/>
          <a:lstStyle>
            <a:lvl1pPr marL="0" indent="0">
              <a:buNone/>
              <a:defRPr sz="1800" b="1">
                <a:solidFill>
                  <a:schemeClr val="bg1"/>
                </a:solidFill>
                <a:latin typeface="+mn-lt"/>
              </a:defRPr>
            </a:lvl1pPr>
          </a:lstStyle>
          <a:p>
            <a:pPr lvl="0"/>
            <a:r>
              <a:rPr lang="en-US" dirty="0"/>
              <a:t>EDIT MASTER TEXT STYLES</a:t>
            </a:r>
          </a:p>
        </p:txBody>
      </p:sp>
      <p:sp>
        <p:nvSpPr>
          <p:cNvPr id="28" name="Text Placeholder 27">
            <a:extLst>
              <a:ext uri="{FF2B5EF4-FFF2-40B4-BE49-F238E27FC236}">
                <a16:creationId xmlns:a16="http://schemas.microsoft.com/office/drawing/2014/main" id="{3892BDC5-2934-4965-AEC4-95C0BCA765AE}"/>
              </a:ext>
            </a:extLst>
          </p:cNvPr>
          <p:cNvSpPr>
            <a:spLocks noGrp="1"/>
          </p:cNvSpPr>
          <p:nvPr>
            <p:ph type="body" sz="quarter" idx="18" hasCustomPrompt="1"/>
          </p:nvPr>
        </p:nvSpPr>
        <p:spPr>
          <a:xfrm>
            <a:off x="3264408" y="5641848"/>
            <a:ext cx="7360920" cy="356616"/>
          </a:xfrm>
        </p:spPr>
        <p:txBody>
          <a:bodyPr anchor="ctr"/>
          <a:lstStyle>
            <a:lvl1pPr marL="0" indent="0">
              <a:buNone/>
              <a:defRPr sz="1800" b="1">
                <a:solidFill>
                  <a:schemeClr val="bg1"/>
                </a:solidFill>
                <a:latin typeface="+mn-lt"/>
              </a:defRPr>
            </a:lvl1pPr>
          </a:lstStyle>
          <a:p>
            <a:pPr lvl="0"/>
            <a:r>
              <a:rPr lang="en-US" dirty="0"/>
              <a:t>EDIT MASTER TEXT STYLES</a:t>
            </a:r>
          </a:p>
        </p:txBody>
      </p:sp>
      <p:sp>
        <p:nvSpPr>
          <p:cNvPr id="27" name="Rectangle 26">
            <a:extLst>
              <a:ext uri="{FF2B5EF4-FFF2-40B4-BE49-F238E27FC236}">
                <a16:creationId xmlns:a16="http://schemas.microsoft.com/office/drawing/2014/main" id="{7378E6CB-D812-4BB4-9B56-14788920B790}"/>
              </a:ext>
            </a:extLst>
          </p:cNvPr>
          <p:cNvSpPr/>
          <p:nvPr/>
        </p:nvSpPr>
        <p:spPr>
          <a:xfrm>
            <a:off x="2551176" y="164592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46" name="Picture 45">
            <a:extLst>
              <a:ext uri="{FF2B5EF4-FFF2-40B4-BE49-F238E27FC236}">
                <a16:creationId xmlns:a16="http://schemas.microsoft.com/office/drawing/2014/main" id="{2C986C60-8F30-4141-AE12-E439E518B79A}"/>
              </a:ext>
            </a:extLst>
          </p:cNvPr>
          <p:cNvPicPr>
            <a:picLocks noChangeAspect="1"/>
          </p:cNvPicPr>
          <p:nvPr/>
        </p:nvPicPr>
        <p:blipFill>
          <a:blip r:embed="rId3"/>
          <a:stretch>
            <a:fillRect/>
          </a:stretch>
        </p:blipFill>
        <p:spPr>
          <a:xfrm>
            <a:off x="268215" y="6349003"/>
            <a:ext cx="2029968" cy="189363"/>
          </a:xfrm>
          <a:prstGeom prst="rect">
            <a:avLst/>
          </a:prstGeom>
        </p:spPr>
      </p:pic>
      <p:cxnSp>
        <p:nvCxnSpPr>
          <p:cNvPr id="47" name="Straight Connector 46">
            <a:extLst>
              <a:ext uri="{FF2B5EF4-FFF2-40B4-BE49-F238E27FC236}">
                <a16:creationId xmlns:a16="http://schemas.microsoft.com/office/drawing/2014/main" id="{5FBCE248-5622-4ADA-9B7A-27FA2C7F745D}"/>
              </a:ext>
            </a:extLst>
          </p:cNvPr>
          <p:cNvCxnSpPr/>
          <p:nvPr/>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A1CE790-686F-4205-9EBC-9BA98ADEC6A0}"/>
              </a:ext>
            </a:extLst>
          </p:cNvPr>
          <p:cNvSpPr/>
          <p:nvPr/>
        </p:nvSpPr>
        <p:spPr>
          <a:xfrm>
            <a:off x="2578608" y="1947672"/>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1</a:t>
            </a:r>
            <a:endParaRPr lang="en-US" dirty="0">
              <a:latin typeface="+mj-lt"/>
            </a:endParaRPr>
          </a:p>
        </p:txBody>
      </p:sp>
      <p:sp>
        <p:nvSpPr>
          <p:cNvPr id="58" name="Rectangle 57">
            <a:extLst>
              <a:ext uri="{FF2B5EF4-FFF2-40B4-BE49-F238E27FC236}">
                <a16:creationId xmlns:a16="http://schemas.microsoft.com/office/drawing/2014/main" id="{1AF013D2-2D3F-4216-92EA-64AAAAD79DE5}"/>
              </a:ext>
            </a:extLst>
          </p:cNvPr>
          <p:cNvSpPr/>
          <p:nvPr/>
        </p:nvSpPr>
        <p:spPr>
          <a:xfrm>
            <a:off x="2578608" y="2474105"/>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2</a:t>
            </a:r>
            <a:endParaRPr lang="en-US" dirty="0">
              <a:latin typeface="+mj-lt"/>
            </a:endParaRPr>
          </a:p>
        </p:txBody>
      </p:sp>
      <p:sp>
        <p:nvSpPr>
          <p:cNvPr id="59" name="Rectangle 58">
            <a:extLst>
              <a:ext uri="{FF2B5EF4-FFF2-40B4-BE49-F238E27FC236}">
                <a16:creationId xmlns:a16="http://schemas.microsoft.com/office/drawing/2014/main" id="{A8E393E4-97C0-4529-8C16-9595666BD22C}"/>
              </a:ext>
            </a:extLst>
          </p:cNvPr>
          <p:cNvSpPr/>
          <p:nvPr/>
        </p:nvSpPr>
        <p:spPr>
          <a:xfrm>
            <a:off x="2578608" y="3000538"/>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3</a:t>
            </a:r>
            <a:endParaRPr lang="en-US" dirty="0">
              <a:latin typeface="+mj-lt"/>
            </a:endParaRPr>
          </a:p>
        </p:txBody>
      </p:sp>
      <p:sp>
        <p:nvSpPr>
          <p:cNvPr id="60" name="Rectangle 59">
            <a:extLst>
              <a:ext uri="{FF2B5EF4-FFF2-40B4-BE49-F238E27FC236}">
                <a16:creationId xmlns:a16="http://schemas.microsoft.com/office/drawing/2014/main" id="{775BE82F-82C4-4B71-A03E-DC1C87CD04D7}"/>
              </a:ext>
            </a:extLst>
          </p:cNvPr>
          <p:cNvSpPr/>
          <p:nvPr/>
        </p:nvSpPr>
        <p:spPr>
          <a:xfrm>
            <a:off x="2578608" y="3526971"/>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4</a:t>
            </a:r>
            <a:endParaRPr lang="en-US" dirty="0">
              <a:latin typeface="+mj-lt"/>
            </a:endParaRPr>
          </a:p>
        </p:txBody>
      </p:sp>
      <p:sp>
        <p:nvSpPr>
          <p:cNvPr id="61" name="Rectangle 60">
            <a:extLst>
              <a:ext uri="{FF2B5EF4-FFF2-40B4-BE49-F238E27FC236}">
                <a16:creationId xmlns:a16="http://schemas.microsoft.com/office/drawing/2014/main" id="{626D3407-912E-4EA5-B278-4B5207A0487A}"/>
              </a:ext>
            </a:extLst>
          </p:cNvPr>
          <p:cNvSpPr/>
          <p:nvPr/>
        </p:nvSpPr>
        <p:spPr>
          <a:xfrm>
            <a:off x="2578608" y="4053404"/>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5</a:t>
            </a:r>
            <a:endParaRPr lang="en-US" dirty="0">
              <a:latin typeface="+mj-lt"/>
            </a:endParaRPr>
          </a:p>
        </p:txBody>
      </p:sp>
      <p:sp>
        <p:nvSpPr>
          <p:cNvPr id="62" name="Rectangle 61">
            <a:extLst>
              <a:ext uri="{FF2B5EF4-FFF2-40B4-BE49-F238E27FC236}">
                <a16:creationId xmlns:a16="http://schemas.microsoft.com/office/drawing/2014/main" id="{4F9921AA-5228-47FA-93E4-CA4C2411DA12}"/>
              </a:ext>
            </a:extLst>
          </p:cNvPr>
          <p:cNvSpPr/>
          <p:nvPr/>
        </p:nvSpPr>
        <p:spPr>
          <a:xfrm>
            <a:off x="2578608" y="4579837"/>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6</a:t>
            </a:r>
            <a:endParaRPr lang="en-US" dirty="0">
              <a:latin typeface="+mj-lt"/>
            </a:endParaRPr>
          </a:p>
        </p:txBody>
      </p:sp>
      <p:sp>
        <p:nvSpPr>
          <p:cNvPr id="63" name="Rectangle 62">
            <a:extLst>
              <a:ext uri="{FF2B5EF4-FFF2-40B4-BE49-F238E27FC236}">
                <a16:creationId xmlns:a16="http://schemas.microsoft.com/office/drawing/2014/main" id="{73FBC1EB-7526-4DC7-A1E2-90CE2DA0E223}"/>
              </a:ext>
            </a:extLst>
          </p:cNvPr>
          <p:cNvSpPr/>
          <p:nvPr/>
        </p:nvSpPr>
        <p:spPr>
          <a:xfrm>
            <a:off x="2578608" y="5106270"/>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7</a:t>
            </a:r>
            <a:endParaRPr lang="en-US" dirty="0">
              <a:latin typeface="+mj-lt"/>
            </a:endParaRPr>
          </a:p>
        </p:txBody>
      </p:sp>
      <p:sp>
        <p:nvSpPr>
          <p:cNvPr id="64" name="Rectangle 63">
            <a:extLst>
              <a:ext uri="{FF2B5EF4-FFF2-40B4-BE49-F238E27FC236}">
                <a16:creationId xmlns:a16="http://schemas.microsoft.com/office/drawing/2014/main" id="{DC0B647D-0C8B-4EE4-8846-6A28CBFD9FDB}"/>
              </a:ext>
            </a:extLst>
          </p:cNvPr>
          <p:cNvSpPr/>
          <p:nvPr/>
        </p:nvSpPr>
        <p:spPr>
          <a:xfrm>
            <a:off x="2578608" y="5632704"/>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8</a:t>
            </a:r>
            <a:endParaRPr lang="en-US" dirty="0">
              <a:latin typeface="+mj-lt"/>
            </a:endParaRPr>
          </a:p>
        </p:txBody>
      </p:sp>
      <p:sp>
        <p:nvSpPr>
          <p:cNvPr id="25" name="TextBox 24">
            <a:extLst>
              <a:ext uri="{FF2B5EF4-FFF2-40B4-BE49-F238E27FC236}">
                <a16:creationId xmlns:a16="http://schemas.microsoft.com/office/drawing/2014/main" id="{E6611133-8FB2-4169-A35D-9DA0D763CE0F}"/>
              </a:ext>
            </a:extLst>
          </p:cNvPr>
          <p:cNvSpPr txBox="1"/>
          <p:nvPr/>
        </p:nvSpPr>
        <p:spPr>
          <a:xfrm>
            <a:off x="2452565" y="6007608"/>
            <a:ext cx="8117815" cy="369332"/>
          </a:xfrm>
          <a:prstGeom prst="rect">
            <a:avLst/>
          </a:prstGeom>
          <a:noFill/>
        </p:spPr>
        <p:txBody>
          <a:bodyPr wrap="square" rtlCol="0">
            <a:spAutoFit/>
          </a:bodyPr>
          <a:lstStyle/>
          <a:p>
            <a:pPr marL="27432" indent="-27432" algn="l">
              <a:spcBef>
                <a:spcPts val="500"/>
              </a:spcBef>
              <a:buFont typeface="Calibri" panose="020F0502020204030204" pitchFamily="34" charset="0"/>
              <a:buChar char="​"/>
            </a:pPr>
            <a:r>
              <a:rPr lang="en-US" sz="900" b="1" dirty="0">
                <a:solidFill>
                  <a:schemeClr val="bg1"/>
                </a:solidFill>
              </a:rPr>
              <a:t>Please Note: </a:t>
            </a:r>
            <a:r>
              <a:rPr lang="en-US" sz="900" dirty="0">
                <a:solidFill>
                  <a:schemeClr val="bg1"/>
                </a:solidFill>
              </a:rPr>
              <a:t>This report is a good faith effort by RTI to accurately represent information available via secondary and primary sources at the time of the information capture. This document is intended for internal client use only. Please contact the RTI Innovation Advisors team to discuss development of a publishable document.</a:t>
            </a:r>
          </a:p>
        </p:txBody>
      </p:sp>
      <p:sp>
        <p:nvSpPr>
          <p:cNvPr id="29" name="Rectangle 28">
            <a:extLst>
              <a:ext uri="{FF2B5EF4-FFF2-40B4-BE49-F238E27FC236}">
                <a16:creationId xmlns:a16="http://schemas.microsoft.com/office/drawing/2014/main" id="{0EE99635-9756-4438-86E9-483C9B199255}"/>
              </a:ext>
            </a:extLst>
          </p:cNvPr>
          <p:cNvSpPr/>
          <p:nvPr userDrawn="1"/>
        </p:nvSpPr>
        <p:spPr>
          <a:xfrm>
            <a:off x="2551176" y="164592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32" name="Picture 31">
            <a:extLst>
              <a:ext uri="{FF2B5EF4-FFF2-40B4-BE49-F238E27FC236}">
                <a16:creationId xmlns:a16="http://schemas.microsoft.com/office/drawing/2014/main" id="{852B7D5B-A6A7-419C-8656-19FF124CF902}"/>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33" name="Straight Connector 32">
            <a:extLst>
              <a:ext uri="{FF2B5EF4-FFF2-40B4-BE49-F238E27FC236}">
                <a16:creationId xmlns:a16="http://schemas.microsoft.com/office/drawing/2014/main" id="{D1A98DD3-C34A-4171-B929-7FC4942CE3AE}"/>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231116A-ABE8-409D-9F06-EB02E0A7950E}"/>
              </a:ext>
            </a:extLst>
          </p:cNvPr>
          <p:cNvSpPr/>
          <p:nvPr userDrawn="1"/>
        </p:nvSpPr>
        <p:spPr>
          <a:xfrm>
            <a:off x="2578608" y="1947672"/>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1</a:t>
            </a:r>
            <a:endParaRPr lang="en-US" dirty="0">
              <a:latin typeface="+mj-lt"/>
            </a:endParaRPr>
          </a:p>
        </p:txBody>
      </p:sp>
      <p:sp>
        <p:nvSpPr>
          <p:cNvPr id="35" name="Rectangle 34">
            <a:extLst>
              <a:ext uri="{FF2B5EF4-FFF2-40B4-BE49-F238E27FC236}">
                <a16:creationId xmlns:a16="http://schemas.microsoft.com/office/drawing/2014/main" id="{701CA58B-8C9F-498F-8749-838FF1F751C0}"/>
              </a:ext>
            </a:extLst>
          </p:cNvPr>
          <p:cNvSpPr/>
          <p:nvPr userDrawn="1"/>
        </p:nvSpPr>
        <p:spPr>
          <a:xfrm>
            <a:off x="2578608" y="2474105"/>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2</a:t>
            </a:r>
            <a:endParaRPr lang="en-US" dirty="0">
              <a:latin typeface="+mj-lt"/>
            </a:endParaRPr>
          </a:p>
        </p:txBody>
      </p:sp>
      <p:sp>
        <p:nvSpPr>
          <p:cNvPr id="36" name="Rectangle 35">
            <a:extLst>
              <a:ext uri="{FF2B5EF4-FFF2-40B4-BE49-F238E27FC236}">
                <a16:creationId xmlns:a16="http://schemas.microsoft.com/office/drawing/2014/main" id="{0E6541CF-FF95-423E-91DF-D4970E76870B}"/>
              </a:ext>
            </a:extLst>
          </p:cNvPr>
          <p:cNvSpPr/>
          <p:nvPr userDrawn="1"/>
        </p:nvSpPr>
        <p:spPr>
          <a:xfrm>
            <a:off x="2578608" y="3000538"/>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3</a:t>
            </a:r>
            <a:endParaRPr lang="en-US" dirty="0">
              <a:latin typeface="+mj-lt"/>
            </a:endParaRPr>
          </a:p>
        </p:txBody>
      </p:sp>
      <p:sp>
        <p:nvSpPr>
          <p:cNvPr id="37" name="Rectangle 36">
            <a:extLst>
              <a:ext uri="{FF2B5EF4-FFF2-40B4-BE49-F238E27FC236}">
                <a16:creationId xmlns:a16="http://schemas.microsoft.com/office/drawing/2014/main" id="{2D89EED7-3EBD-47A3-9049-34818250F150}"/>
              </a:ext>
            </a:extLst>
          </p:cNvPr>
          <p:cNvSpPr/>
          <p:nvPr userDrawn="1"/>
        </p:nvSpPr>
        <p:spPr>
          <a:xfrm>
            <a:off x="2578608" y="3526971"/>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4</a:t>
            </a:r>
            <a:endParaRPr lang="en-US" dirty="0">
              <a:latin typeface="+mj-lt"/>
            </a:endParaRPr>
          </a:p>
        </p:txBody>
      </p:sp>
      <p:sp>
        <p:nvSpPr>
          <p:cNvPr id="38" name="Rectangle 37">
            <a:extLst>
              <a:ext uri="{FF2B5EF4-FFF2-40B4-BE49-F238E27FC236}">
                <a16:creationId xmlns:a16="http://schemas.microsoft.com/office/drawing/2014/main" id="{0C417FE8-9508-45B9-8414-F2746E1740B6}"/>
              </a:ext>
            </a:extLst>
          </p:cNvPr>
          <p:cNvSpPr/>
          <p:nvPr userDrawn="1"/>
        </p:nvSpPr>
        <p:spPr>
          <a:xfrm>
            <a:off x="2578608" y="4053404"/>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5</a:t>
            </a:r>
            <a:endParaRPr lang="en-US" dirty="0">
              <a:latin typeface="+mj-lt"/>
            </a:endParaRPr>
          </a:p>
        </p:txBody>
      </p:sp>
      <p:sp>
        <p:nvSpPr>
          <p:cNvPr id="39" name="Rectangle 38">
            <a:extLst>
              <a:ext uri="{FF2B5EF4-FFF2-40B4-BE49-F238E27FC236}">
                <a16:creationId xmlns:a16="http://schemas.microsoft.com/office/drawing/2014/main" id="{D3CA5DCE-B5CC-4A73-ABAE-1ED45E3E097A}"/>
              </a:ext>
            </a:extLst>
          </p:cNvPr>
          <p:cNvSpPr/>
          <p:nvPr userDrawn="1"/>
        </p:nvSpPr>
        <p:spPr>
          <a:xfrm>
            <a:off x="2578608" y="4579837"/>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6</a:t>
            </a:r>
            <a:endParaRPr lang="en-US" dirty="0">
              <a:latin typeface="+mj-lt"/>
            </a:endParaRPr>
          </a:p>
        </p:txBody>
      </p:sp>
      <p:sp>
        <p:nvSpPr>
          <p:cNvPr id="40" name="Rectangle 39">
            <a:extLst>
              <a:ext uri="{FF2B5EF4-FFF2-40B4-BE49-F238E27FC236}">
                <a16:creationId xmlns:a16="http://schemas.microsoft.com/office/drawing/2014/main" id="{BC94D6AA-CA3F-427A-A47A-C10DEDDCBFF7}"/>
              </a:ext>
            </a:extLst>
          </p:cNvPr>
          <p:cNvSpPr/>
          <p:nvPr userDrawn="1"/>
        </p:nvSpPr>
        <p:spPr>
          <a:xfrm>
            <a:off x="2578608" y="5106270"/>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7</a:t>
            </a:r>
            <a:endParaRPr lang="en-US" dirty="0">
              <a:latin typeface="+mj-lt"/>
            </a:endParaRPr>
          </a:p>
        </p:txBody>
      </p:sp>
      <p:sp>
        <p:nvSpPr>
          <p:cNvPr id="41" name="Rectangle 40">
            <a:extLst>
              <a:ext uri="{FF2B5EF4-FFF2-40B4-BE49-F238E27FC236}">
                <a16:creationId xmlns:a16="http://schemas.microsoft.com/office/drawing/2014/main" id="{19A2F9F2-430D-4D3F-999D-EBA6F70C6D48}"/>
              </a:ext>
            </a:extLst>
          </p:cNvPr>
          <p:cNvSpPr/>
          <p:nvPr userDrawn="1"/>
        </p:nvSpPr>
        <p:spPr>
          <a:xfrm>
            <a:off x="2578608" y="5632704"/>
            <a:ext cx="374904" cy="3749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8</a:t>
            </a:r>
            <a:endParaRPr lang="en-US" dirty="0">
              <a:latin typeface="+mj-lt"/>
            </a:endParaRPr>
          </a:p>
        </p:txBody>
      </p:sp>
      <p:sp>
        <p:nvSpPr>
          <p:cNvPr id="42" name="TextBox 41">
            <a:extLst>
              <a:ext uri="{FF2B5EF4-FFF2-40B4-BE49-F238E27FC236}">
                <a16:creationId xmlns:a16="http://schemas.microsoft.com/office/drawing/2014/main" id="{458344C5-0F3B-49E1-8EF2-F58955E5846F}"/>
              </a:ext>
            </a:extLst>
          </p:cNvPr>
          <p:cNvSpPr txBox="1"/>
          <p:nvPr userDrawn="1"/>
        </p:nvSpPr>
        <p:spPr>
          <a:xfrm>
            <a:off x="2452565" y="6007608"/>
            <a:ext cx="8117815" cy="369332"/>
          </a:xfrm>
          <a:prstGeom prst="rect">
            <a:avLst/>
          </a:prstGeom>
          <a:noFill/>
        </p:spPr>
        <p:txBody>
          <a:bodyPr wrap="square" rtlCol="0">
            <a:spAutoFit/>
          </a:bodyPr>
          <a:lstStyle/>
          <a:p>
            <a:pPr marL="27432" indent="-27432" algn="l">
              <a:spcBef>
                <a:spcPts val="500"/>
              </a:spcBef>
              <a:buFont typeface="Calibri" panose="020F0502020204030204" pitchFamily="34" charset="0"/>
              <a:buChar char="​"/>
            </a:pPr>
            <a:r>
              <a:rPr lang="en-US" sz="900" b="1" dirty="0">
                <a:solidFill>
                  <a:schemeClr val="bg1"/>
                </a:solidFill>
              </a:rPr>
              <a:t>Please Note: </a:t>
            </a:r>
            <a:r>
              <a:rPr lang="en-US" sz="900" dirty="0">
                <a:solidFill>
                  <a:schemeClr val="bg1"/>
                </a:solidFill>
              </a:rPr>
              <a:t>This report is a good faith effort by RTI to accurately represent information available via secondary and primary sources at the time of the information capture. This document is intended for internal client use only. Please contact the RTI Innovation Advisors team to discuss development of a publishable document.</a:t>
            </a:r>
          </a:p>
        </p:txBody>
      </p:sp>
      <p:grpSp>
        <p:nvGrpSpPr>
          <p:cNvPr id="43" name="Group 42">
            <a:extLst>
              <a:ext uri="{FF2B5EF4-FFF2-40B4-BE49-F238E27FC236}">
                <a16:creationId xmlns:a16="http://schemas.microsoft.com/office/drawing/2014/main" id="{1902CB39-C593-4B08-9BA0-FF6E2C7E879E}"/>
              </a:ext>
            </a:extLst>
          </p:cNvPr>
          <p:cNvGrpSpPr/>
          <p:nvPr userDrawn="1"/>
        </p:nvGrpSpPr>
        <p:grpSpPr>
          <a:xfrm>
            <a:off x="10629811" y="5382386"/>
            <a:ext cx="1302165" cy="1294065"/>
            <a:chOff x="7907065" y="5658549"/>
            <a:chExt cx="1054053" cy="1047496"/>
          </a:xfrm>
        </p:grpSpPr>
        <p:grpSp>
          <p:nvGrpSpPr>
            <p:cNvPr id="49" name="Group 48">
              <a:extLst>
                <a:ext uri="{FF2B5EF4-FFF2-40B4-BE49-F238E27FC236}">
                  <a16:creationId xmlns:a16="http://schemas.microsoft.com/office/drawing/2014/main" id="{CE4E91C4-0B3A-42BA-94E3-8BF00D776B4C}"/>
                </a:ext>
              </a:extLst>
            </p:cNvPr>
            <p:cNvGrpSpPr/>
            <p:nvPr userDrawn="1"/>
          </p:nvGrpSpPr>
          <p:grpSpPr>
            <a:xfrm>
              <a:off x="7907065" y="6006640"/>
              <a:ext cx="703768" cy="699405"/>
              <a:chOff x="6716748" y="4743655"/>
              <a:chExt cx="703768" cy="699405"/>
            </a:xfrm>
          </p:grpSpPr>
          <p:sp>
            <p:nvSpPr>
              <p:cNvPr id="51" name="Rectangle 50">
                <a:extLst>
                  <a:ext uri="{FF2B5EF4-FFF2-40B4-BE49-F238E27FC236}">
                    <a16:creationId xmlns:a16="http://schemas.microsoft.com/office/drawing/2014/main" id="{0C0E714E-60AF-40E2-A737-134B01DF30F6}"/>
                  </a:ext>
                </a:extLst>
              </p:cNvPr>
              <p:cNvSpPr/>
              <p:nvPr userDrawn="1"/>
            </p:nvSpPr>
            <p:spPr>
              <a:xfrm>
                <a:off x="6716748"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E277B4ED-AA81-4A75-8E00-DC0E31FAED0F}"/>
                  </a:ext>
                </a:extLst>
              </p:cNvPr>
              <p:cNvSpPr/>
              <p:nvPr userDrawn="1"/>
            </p:nvSpPr>
            <p:spPr>
              <a:xfrm>
                <a:off x="7068632" y="5093732"/>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2025DAE4-9F9B-4B83-9B23-EA7C7F42A8C4}"/>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0" name="Rectangle 49">
              <a:extLst>
                <a:ext uri="{FF2B5EF4-FFF2-40B4-BE49-F238E27FC236}">
                  <a16:creationId xmlns:a16="http://schemas.microsoft.com/office/drawing/2014/main" id="{EA6C7EA9-4D90-4463-851E-63A39A8610F4}"/>
                </a:ext>
              </a:extLst>
            </p:cNvPr>
            <p:cNvSpPr/>
            <p:nvPr userDrawn="1"/>
          </p:nvSpPr>
          <p:spPr>
            <a:xfrm>
              <a:off x="8609234" y="5658549"/>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extLst>
              <a:ext uri="{FF2B5EF4-FFF2-40B4-BE49-F238E27FC236}">
                <a16:creationId xmlns:a16="http://schemas.microsoft.com/office/drawing/2014/main" id="{64D7356D-FD6B-4B65-86A5-AE48F97D58DD}"/>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55" name="Subtitle 2">
            <a:extLst>
              <a:ext uri="{FF2B5EF4-FFF2-40B4-BE49-F238E27FC236}">
                <a16:creationId xmlns:a16="http://schemas.microsoft.com/office/drawing/2014/main" id="{0725B4A2-3993-4AFE-B183-E2DAF89A4F9B}"/>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1610070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GtM_Chapter titl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A671-22FF-4B03-A1B3-29F12AE7D420}"/>
              </a:ext>
            </a:extLst>
          </p:cNvPr>
          <p:cNvSpPr>
            <a:spLocks noGrp="1"/>
          </p:cNvSpPr>
          <p:nvPr>
            <p:ph type="ctrTitle"/>
          </p:nvPr>
        </p:nvSpPr>
        <p:spPr>
          <a:xfrm>
            <a:off x="2432304" y="3044952"/>
            <a:ext cx="8659368" cy="667512"/>
          </a:xfrm>
        </p:spPr>
        <p:txBody>
          <a:bodyPr anchor="b">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E09869-57C8-4BAC-926B-4EFDA6DEB7E5}"/>
              </a:ext>
            </a:extLst>
          </p:cNvPr>
          <p:cNvSpPr>
            <a:spLocks noGrp="1"/>
          </p:cNvSpPr>
          <p:nvPr>
            <p:ph type="subTitle" idx="1" hasCustomPrompt="1"/>
          </p:nvPr>
        </p:nvSpPr>
        <p:spPr>
          <a:xfrm>
            <a:off x="2432304" y="4005072"/>
            <a:ext cx="8659368" cy="1014984"/>
          </a:xfrm>
        </p:spPr>
        <p:txBody>
          <a:bodyPr lIns="0">
            <a:noAutofit/>
          </a:bodyPr>
          <a:lstStyle>
            <a:lvl1pPr marL="0" indent="0" algn="l">
              <a:buNone/>
              <a:defRPr sz="16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Rectangle 6">
            <a:extLst>
              <a:ext uri="{FF2B5EF4-FFF2-40B4-BE49-F238E27FC236}">
                <a16:creationId xmlns:a16="http://schemas.microsoft.com/office/drawing/2014/main" id="{329AED66-F92A-4956-AC49-DAED35BFE17E}"/>
              </a:ext>
            </a:extLst>
          </p:cNvPr>
          <p:cNvSpPr/>
          <p:nvPr/>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23" name="Picture 22">
            <a:extLst>
              <a:ext uri="{FF2B5EF4-FFF2-40B4-BE49-F238E27FC236}">
                <a16:creationId xmlns:a16="http://schemas.microsoft.com/office/drawing/2014/main" id="{F2FCE98C-0E5E-463D-947C-AF24F108D1E6}"/>
              </a:ext>
            </a:extLst>
          </p:cNvPr>
          <p:cNvPicPr>
            <a:picLocks noChangeAspect="1"/>
          </p:cNvPicPr>
          <p:nvPr/>
        </p:nvPicPr>
        <p:blipFill>
          <a:blip r:embed="rId3"/>
          <a:stretch>
            <a:fillRect/>
          </a:stretch>
        </p:blipFill>
        <p:spPr>
          <a:xfrm>
            <a:off x="268215" y="6349003"/>
            <a:ext cx="2029968" cy="189363"/>
          </a:xfrm>
          <a:prstGeom prst="rect">
            <a:avLst/>
          </a:prstGeom>
        </p:spPr>
      </p:pic>
      <p:cxnSp>
        <p:nvCxnSpPr>
          <p:cNvPr id="24" name="Straight Connector 23">
            <a:extLst>
              <a:ext uri="{FF2B5EF4-FFF2-40B4-BE49-F238E27FC236}">
                <a16:creationId xmlns:a16="http://schemas.microsoft.com/office/drawing/2014/main" id="{218FD264-28A1-4512-BC5B-C26FF891148A}"/>
              </a:ext>
            </a:extLst>
          </p:cNvPr>
          <p:cNvCxnSpPr/>
          <p:nvPr/>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C8D43CB-39B4-42B3-A6F6-C44A6391287E}"/>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13" name="Straight Connector 12">
            <a:extLst>
              <a:ext uri="{FF2B5EF4-FFF2-40B4-BE49-F238E27FC236}">
                <a16:creationId xmlns:a16="http://schemas.microsoft.com/office/drawing/2014/main" id="{50C4369F-F16E-4EDD-BBC2-E68D8037723B}"/>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B83564F-CE29-4EE9-92B5-2343AC4C2AF3}"/>
              </a:ext>
            </a:extLst>
          </p:cNvPr>
          <p:cNvGrpSpPr/>
          <p:nvPr userDrawn="1"/>
        </p:nvGrpSpPr>
        <p:grpSpPr>
          <a:xfrm>
            <a:off x="10671699" y="5407930"/>
            <a:ext cx="1276462" cy="1258993"/>
            <a:chOff x="10671699" y="5407930"/>
            <a:chExt cx="1276462" cy="1258993"/>
          </a:xfrm>
        </p:grpSpPr>
        <p:pic>
          <p:nvPicPr>
            <p:cNvPr id="27" name="Picture 26">
              <a:extLst>
                <a:ext uri="{FF2B5EF4-FFF2-40B4-BE49-F238E27FC236}">
                  <a16:creationId xmlns:a16="http://schemas.microsoft.com/office/drawing/2014/main" id="{8EF23D2B-5E7F-40B6-8226-BC820A06E6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48298" y="5891876"/>
              <a:ext cx="262863" cy="279484"/>
            </a:xfrm>
            <a:prstGeom prst="rect">
              <a:avLst/>
            </a:prstGeom>
          </p:spPr>
        </p:pic>
        <p:pic>
          <p:nvPicPr>
            <p:cNvPr id="11" name="Picture 10">
              <a:extLst>
                <a:ext uri="{FF2B5EF4-FFF2-40B4-BE49-F238E27FC236}">
                  <a16:creationId xmlns:a16="http://schemas.microsoft.com/office/drawing/2014/main" id="{A2DBF67D-ACC9-4684-9C5E-40B4805A16C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48298" y="5891876"/>
              <a:ext cx="262863" cy="279484"/>
            </a:xfrm>
            <a:prstGeom prst="rect">
              <a:avLst/>
            </a:prstGeom>
          </p:spPr>
        </p:pic>
        <p:grpSp>
          <p:nvGrpSpPr>
            <p:cNvPr id="18" name="Group 17">
              <a:extLst>
                <a:ext uri="{FF2B5EF4-FFF2-40B4-BE49-F238E27FC236}">
                  <a16:creationId xmlns:a16="http://schemas.microsoft.com/office/drawing/2014/main" id="{34CCFA8C-1DD1-44C3-A514-0114FF0664D7}"/>
                </a:ext>
              </a:extLst>
            </p:cNvPr>
            <p:cNvGrpSpPr/>
            <p:nvPr userDrawn="1"/>
          </p:nvGrpSpPr>
          <p:grpSpPr>
            <a:xfrm>
              <a:off x="10671699" y="5407930"/>
              <a:ext cx="1276462" cy="1258993"/>
              <a:chOff x="10671699" y="5407930"/>
              <a:chExt cx="1276462" cy="1258993"/>
            </a:xfrm>
          </p:grpSpPr>
          <p:grpSp>
            <p:nvGrpSpPr>
              <p:cNvPr id="20" name="Group 19">
                <a:extLst>
                  <a:ext uri="{FF2B5EF4-FFF2-40B4-BE49-F238E27FC236}">
                    <a16:creationId xmlns:a16="http://schemas.microsoft.com/office/drawing/2014/main" id="{71496BD2-9042-4975-BD70-F2B921EBE18F}"/>
                  </a:ext>
                </a:extLst>
              </p:cNvPr>
              <p:cNvGrpSpPr/>
              <p:nvPr userDrawn="1"/>
            </p:nvGrpSpPr>
            <p:grpSpPr>
              <a:xfrm>
                <a:off x="10671699" y="5829466"/>
                <a:ext cx="852266" cy="837457"/>
                <a:chOff x="6716748" y="4743655"/>
                <a:chExt cx="703768" cy="691540"/>
              </a:xfrm>
            </p:grpSpPr>
            <p:sp>
              <p:nvSpPr>
                <p:cNvPr id="30" name="Rectangle 29">
                  <a:extLst>
                    <a:ext uri="{FF2B5EF4-FFF2-40B4-BE49-F238E27FC236}">
                      <a16:creationId xmlns:a16="http://schemas.microsoft.com/office/drawing/2014/main" id="{D4DAA992-8B24-4536-AAAF-75EA4FB27240}"/>
                    </a:ext>
                  </a:extLst>
                </p:cNvPr>
                <p:cNvSpPr/>
                <p:nvPr userDrawn="1"/>
              </p:nvSpPr>
              <p:spPr>
                <a:xfrm>
                  <a:off x="6716748" y="4743655"/>
                  <a:ext cx="351884" cy="349328"/>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E4CD648-50FA-43AB-BCA7-50801C5FFC0B}"/>
                    </a:ext>
                  </a:extLst>
                </p:cNvPr>
                <p:cNvSpPr/>
                <p:nvPr userDrawn="1"/>
              </p:nvSpPr>
              <p:spPr>
                <a:xfrm>
                  <a:off x="7068632" y="5085867"/>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26C1A2F-133B-4129-8D4E-E8D28BBA7688}"/>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21C227A2-70A1-44EA-A9F1-EFD29FB3C17B}"/>
                  </a:ext>
                </a:extLst>
              </p:cNvPr>
              <p:cNvGrpSpPr/>
              <p:nvPr userDrawn="1"/>
            </p:nvGrpSpPr>
            <p:grpSpPr>
              <a:xfrm>
                <a:off x="11522028" y="5407930"/>
                <a:ext cx="426133" cy="423037"/>
                <a:chOff x="11522028" y="5407930"/>
                <a:chExt cx="426133" cy="423037"/>
              </a:xfrm>
            </p:grpSpPr>
            <p:sp>
              <p:nvSpPr>
                <p:cNvPr id="26" name="Rectangle 25">
                  <a:extLst>
                    <a:ext uri="{FF2B5EF4-FFF2-40B4-BE49-F238E27FC236}">
                      <a16:creationId xmlns:a16="http://schemas.microsoft.com/office/drawing/2014/main" id="{CDEBF4A7-F9BE-4549-B101-78AABA9E20EE}"/>
                    </a:ext>
                  </a:extLst>
                </p:cNvPr>
                <p:cNvSpPr/>
                <p:nvPr userDrawn="1"/>
              </p:nvSpPr>
              <p:spPr>
                <a:xfrm>
                  <a:off x="11522028" y="5407930"/>
                  <a:ext cx="426133" cy="42303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78728235-2982-4260-A139-C085C49337E2}"/>
                    </a:ext>
                  </a:extLst>
                </p:cNvPr>
                <p:cNvSpPr/>
                <p:nvPr userDrawn="1"/>
              </p:nvSpPr>
              <p:spPr>
                <a:xfrm>
                  <a:off x="11522028" y="5407930"/>
                  <a:ext cx="426133" cy="423037"/>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33" name="TextBox 32">
            <a:extLst>
              <a:ext uri="{FF2B5EF4-FFF2-40B4-BE49-F238E27FC236}">
                <a16:creationId xmlns:a16="http://schemas.microsoft.com/office/drawing/2014/main" id="{44889290-1DE1-41DB-B82E-7B36C7827234}"/>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34" name="Subtitle 2">
            <a:extLst>
              <a:ext uri="{FF2B5EF4-FFF2-40B4-BE49-F238E27FC236}">
                <a16:creationId xmlns:a16="http://schemas.microsoft.com/office/drawing/2014/main" id="{20AF9AB7-9C6D-4701-96D0-98A5AC740B8D}"/>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3212119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tM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F07A-B26D-4D39-B2B2-3CAADF5B85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BB82E-09D5-4600-832B-FA27DDA0A945}"/>
              </a:ext>
            </a:extLst>
          </p:cNvPr>
          <p:cNvSpPr>
            <a:spLocks noGrp="1"/>
          </p:cNvSpPr>
          <p:nvPr>
            <p:ph idx="1"/>
          </p:nvPr>
        </p:nvSpPr>
        <p:spPr>
          <a:xfrm>
            <a:off x="841248" y="1828800"/>
            <a:ext cx="10515600"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59933E48-E9CA-491A-B623-FC3C50867DD3}"/>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26" name="Straight Connector 25">
            <a:extLst>
              <a:ext uri="{FF2B5EF4-FFF2-40B4-BE49-F238E27FC236}">
                <a16:creationId xmlns:a16="http://schemas.microsoft.com/office/drawing/2014/main" id="{8786CC6A-DD81-4989-93B9-C217B1C568B9}"/>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E17B5261-E0C2-488F-A2A0-FCA9DB1B4997}"/>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7" name="Picture 16">
            <a:extLst>
              <a:ext uri="{FF2B5EF4-FFF2-40B4-BE49-F238E27FC236}">
                <a16:creationId xmlns:a16="http://schemas.microsoft.com/office/drawing/2014/main" id="{8E3F603F-FB61-451E-908E-66633E9A0DDD}"/>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18" name="Straight Connector 17">
            <a:extLst>
              <a:ext uri="{FF2B5EF4-FFF2-40B4-BE49-F238E27FC236}">
                <a16:creationId xmlns:a16="http://schemas.microsoft.com/office/drawing/2014/main" id="{569FBAF9-2464-45BE-ABE8-E8D388993497}"/>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0C4734B-EAD6-4309-945B-C77CCAC743B7}"/>
              </a:ext>
            </a:extLst>
          </p:cNvPr>
          <p:cNvGrpSpPr/>
          <p:nvPr userDrawn="1"/>
        </p:nvGrpSpPr>
        <p:grpSpPr>
          <a:xfrm>
            <a:off x="10648193" y="5407930"/>
            <a:ext cx="1297006" cy="1288936"/>
            <a:chOff x="10648193" y="5407930"/>
            <a:chExt cx="1297006" cy="1288936"/>
          </a:xfrm>
        </p:grpSpPr>
        <p:pic>
          <p:nvPicPr>
            <p:cNvPr id="31" name="Picture 30">
              <a:extLst>
                <a:ext uri="{FF2B5EF4-FFF2-40B4-BE49-F238E27FC236}">
                  <a16:creationId xmlns:a16="http://schemas.microsoft.com/office/drawing/2014/main" id="{EC408BB8-F73F-4FCF-B334-BE2E32E97D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1097" y="5902142"/>
              <a:ext cx="283117" cy="303218"/>
            </a:xfrm>
            <a:prstGeom prst="rect">
              <a:avLst/>
            </a:prstGeom>
          </p:spPr>
        </p:pic>
        <p:grpSp>
          <p:nvGrpSpPr>
            <p:cNvPr id="22" name="Group 21">
              <a:extLst>
                <a:ext uri="{FF2B5EF4-FFF2-40B4-BE49-F238E27FC236}">
                  <a16:creationId xmlns:a16="http://schemas.microsoft.com/office/drawing/2014/main" id="{163200D0-8BAE-4748-888B-5B4DBB80E49F}"/>
                </a:ext>
              </a:extLst>
            </p:cNvPr>
            <p:cNvGrpSpPr/>
            <p:nvPr userDrawn="1"/>
          </p:nvGrpSpPr>
          <p:grpSpPr>
            <a:xfrm>
              <a:off x="10648193" y="5407930"/>
              <a:ext cx="1297006" cy="1288936"/>
              <a:chOff x="7907065" y="5658549"/>
              <a:chExt cx="1054053" cy="1047496"/>
            </a:xfrm>
          </p:grpSpPr>
          <p:grpSp>
            <p:nvGrpSpPr>
              <p:cNvPr id="24" name="Group 23">
                <a:extLst>
                  <a:ext uri="{FF2B5EF4-FFF2-40B4-BE49-F238E27FC236}">
                    <a16:creationId xmlns:a16="http://schemas.microsoft.com/office/drawing/2014/main" id="{6B3DDD3D-82DE-4879-B000-3F8FB7E84924}"/>
                  </a:ext>
                </a:extLst>
              </p:cNvPr>
              <p:cNvGrpSpPr/>
              <p:nvPr userDrawn="1"/>
            </p:nvGrpSpPr>
            <p:grpSpPr>
              <a:xfrm>
                <a:off x="7907065" y="6006640"/>
                <a:ext cx="703768" cy="699405"/>
                <a:chOff x="6716748" y="4743655"/>
                <a:chExt cx="703768" cy="699405"/>
              </a:xfrm>
            </p:grpSpPr>
            <p:sp>
              <p:nvSpPr>
                <p:cNvPr id="33" name="Rectangle 32">
                  <a:extLst>
                    <a:ext uri="{FF2B5EF4-FFF2-40B4-BE49-F238E27FC236}">
                      <a16:creationId xmlns:a16="http://schemas.microsoft.com/office/drawing/2014/main" id="{52961EF2-1559-4A64-ACFD-8F3A0A8C1BC2}"/>
                    </a:ext>
                  </a:extLst>
                </p:cNvPr>
                <p:cNvSpPr/>
                <p:nvPr userDrawn="1"/>
              </p:nvSpPr>
              <p:spPr>
                <a:xfrm>
                  <a:off x="6716748" y="4743655"/>
                  <a:ext cx="351884" cy="349328"/>
                </a:xfrm>
                <a:prstGeom prst="rect">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22E16DF-0FE9-4C99-BCAA-11FAF6A95E6E}"/>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161FF4E3-9F87-4D69-925A-D83EA34E2A38}"/>
                    </a:ext>
                  </a:extLst>
                </p:cNvPr>
                <p:cNvSpPr/>
                <p:nvPr userDrawn="1"/>
              </p:nvSpPr>
              <p:spPr>
                <a:xfrm>
                  <a:off x="7068632" y="5093732"/>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318140D2-0BDE-4AFA-95F4-84B1D94C4037}"/>
                  </a:ext>
                </a:extLst>
              </p:cNvPr>
              <p:cNvSpPr/>
              <p:nvPr userDrawn="1"/>
            </p:nvSpPr>
            <p:spPr>
              <a:xfrm>
                <a:off x="8609234" y="5658549"/>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6" name="Picture 35">
              <a:extLst>
                <a:ext uri="{FF2B5EF4-FFF2-40B4-BE49-F238E27FC236}">
                  <a16:creationId xmlns:a16="http://schemas.microsoft.com/office/drawing/2014/main" id="{82A61F58-76A0-411C-8C77-4A33423F3BC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731097" y="5902142"/>
              <a:ext cx="283117" cy="303218"/>
            </a:xfrm>
            <a:prstGeom prst="rect">
              <a:avLst/>
            </a:prstGeom>
          </p:spPr>
        </p:pic>
      </p:grpSp>
      <p:sp>
        <p:nvSpPr>
          <p:cNvPr id="37" name="TextBox 36">
            <a:extLst>
              <a:ext uri="{FF2B5EF4-FFF2-40B4-BE49-F238E27FC236}">
                <a16:creationId xmlns:a16="http://schemas.microsoft.com/office/drawing/2014/main" id="{EDFC69D6-18BD-44C9-B0C6-0C752E353D0F}"/>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38" name="Subtitle 2">
            <a:extLst>
              <a:ext uri="{FF2B5EF4-FFF2-40B4-BE49-F238E27FC236}">
                <a16:creationId xmlns:a16="http://schemas.microsoft.com/office/drawing/2014/main" id="{35950AA8-102F-467B-B044-1AF0DEF71E2E}"/>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3279086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tM_Title and Content Fram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99B30-C66E-4F9F-9303-82072FD70C98}"/>
              </a:ext>
            </a:extLst>
          </p:cNvPr>
          <p:cNvSpPr>
            <a:spLocks noGrp="1"/>
          </p:cNvSpPr>
          <p:nvPr>
            <p:ph sz="half" idx="2"/>
          </p:nvPr>
        </p:nvSpPr>
        <p:spPr>
          <a:xfrm>
            <a:off x="934973" y="1881250"/>
            <a:ext cx="4002701" cy="4061587"/>
          </a:xfrm>
        </p:spPr>
        <p:txBody>
          <a:bodyPr lIns="91440" tIns="73152" bIns="73152"/>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1E98529-D8C1-41BE-8548-E25F2E960A7E}"/>
              </a:ext>
            </a:extLst>
          </p:cNvPr>
          <p:cNvSpPr>
            <a:spLocks noGrp="1"/>
          </p:cNvSpPr>
          <p:nvPr>
            <p:ph type="title"/>
          </p:nvPr>
        </p:nvSpPr>
        <p:spPr>
          <a:xfrm>
            <a:off x="841248" y="365760"/>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796CD7B0-7EAC-4E37-8592-1D235EAC6AB8}"/>
              </a:ext>
            </a:extLst>
          </p:cNvPr>
          <p:cNvSpPr>
            <a:spLocks noGrp="1"/>
          </p:cNvSpPr>
          <p:nvPr>
            <p:ph sz="quarter" idx="4"/>
          </p:nvPr>
        </p:nvSpPr>
        <p:spPr>
          <a:xfrm>
            <a:off x="5221224" y="1828800"/>
            <a:ext cx="6135624" cy="3858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3" name="Picture 32">
            <a:extLst>
              <a:ext uri="{FF2B5EF4-FFF2-40B4-BE49-F238E27FC236}">
                <a16:creationId xmlns:a16="http://schemas.microsoft.com/office/drawing/2014/main" id="{C8904A9D-9601-4BDD-90AA-BC2C66D5D9AB}"/>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34" name="Straight Connector 33">
            <a:extLst>
              <a:ext uri="{FF2B5EF4-FFF2-40B4-BE49-F238E27FC236}">
                <a16:creationId xmlns:a16="http://schemas.microsoft.com/office/drawing/2014/main" id="{77F2F2FE-2687-4CC5-9245-3BC910C46C83}"/>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FD43B2E5-45FA-4D70-AF4C-2A102DCEA72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77824" y="1847088"/>
            <a:ext cx="4069080" cy="4069080"/>
          </a:xfrm>
          <a:custGeom>
            <a:avLst/>
            <a:gdLst>
              <a:gd name="connsiteX0" fmla="*/ 78635 w 3319272"/>
              <a:gd name="connsiteY0" fmla="*/ 75474 h 3273552"/>
              <a:gd name="connsiteX1" fmla="*/ 78635 w 3319272"/>
              <a:gd name="connsiteY1" fmla="*/ 76200 h 3273552"/>
              <a:gd name="connsiteX2" fmla="*/ 74867 w 3319272"/>
              <a:gd name="connsiteY2" fmla="*/ 76200 h 3273552"/>
              <a:gd name="connsiteX3" fmla="*/ 74867 w 3319272"/>
              <a:gd name="connsiteY3" fmla="*/ 3200400 h 3273552"/>
              <a:gd name="connsiteX4" fmla="*/ 2014877 w 3319272"/>
              <a:gd name="connsiteY4" fmla="*/ 3200400 h 3273552"/>
              <a:gd name="connsiteX5" fmla="*/ 2014877 w 3319272"/>
              <a:gd name="connsiteY5" fmla="*/ 3202885 h 3273552"/>
              <a:gd name="connsiteX6" fmla="*/ 3239847 w 3319272"/>
              <a:gd name="connsiteY6" fmla="*/ 3202885 h 3273552"/>
              <a:gd name="connsiteX7" fmla="*/ 3239847 w 3319272"/>
              <a:gd name="connsiteY7" fmla="*/ 3200399 h 3273552"/>
              <a:gd name="connsiteX8" fmla="*/ 3241548 w 3319272"/>
              <a:gd name="connsiteY8" fmla="*/ 3200399 h 3273552"/>
              <a:gd name="connsiteX9" fmla="*/ 3241548 w 3319272"/>
              <a:gd name="connsiteY9" fmla="*/ 1142998 h 3273552"/>
              <a:gd name="connsiteX10" fmla="*/ 2159766 w 3319272"/>
              <a:gd name="connsiteY10" fmla="*/ 1142998 h 3273552"/>
              <a:gd name="connsiteX11" fmla="*/ 2159766 w 3319272"/>
              <a:gd name="connsiteY11" fmla="*/ 75474 h 3273552"/>
              <a:gd name="connsiteX12" fmla="*/ 0 w 3319272"/>
              <a:gd name="connsiteY12" fmla="*/ 0 h 3273552"/>
              <a:gd name="connsiteX13" fmla="*/ 3319272 w 3319272"/>
              <a:gd name="connsiteY13" fmla="*/ 0 h 3273552"/>
              <a:gd name="connsiteX14" fmla="*/ 3319272 w 3319272"/>
              <a:gd name="connsiteY14" fmla="*/ 3273552 h 3273552"/>
              <a:gd name="connsiteX15" fmla="*/ 0 w 3319272"/>
              <a:gd name="connsiteY15" fmla="*/ 3273552 h 327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9272" h="3273552">
                <a:moveTo>
                  <a:pt x="78635" y="75474"/>
                </a:moveTo>
                <a:lnTo>
                  <a:pt x="78635" y="76200"/>
                </a:lnTo>
                <a:lnTo>
                  <a:pt x="74867" y="76200"/>
                </a:lnTo>
                <a:lnTo>
                  <a:pt x="74867" y="3200400"/>
                </a:lnTo>
                <a:lnTo>
                  <a:pt x="2014877" y="3200400"/>
                </a:lnTo>
                <a:lnTo>
                  <a:pt x="2014877" y="3202885"/>
                </a:lnTo>
                <a:lnTo>
                  <a:pt x="3239847" y="3202885"/>
                </a:lnTo>
                <a:lnTo>
                  <a:pt x="3239847" y="3200399"/>
                </a:lnTo>
                <a:lnTo>
                  <a:pt x="3241548" y="3200399"/>
                </a:lnTo>
                <a:lnTo>
                  <a:pt x="3241548" y="1142998"/>
                </a:lnTo>
                <a:lnTo>
                  <a:pt x="2159766" y="1142998"/>
                </a:lnTo>
                <a:lnTo>
                  <a:pt x="2159766" y="75474"/>
                </a:lnTo>
                <a:close/>
                <a:moveTo>
                  <a:pt x="0" y="0"/>
                </a:moveTo>
                <a:lnTo>
                  <a:pt x="3319272" y="0"/>
                </a:lnTo>
                <a:lnTo>
                  <a:pt x="3319272" y="3273552"/>
                </a:lnTo>
                <a:lnTo>
                  <a:pt x="0" y="3273552"/>
                </a:lnTo>
                <a:close/>
              </a:path>
            </a:pathLst>
          </a:custGeom>
        </p:spPr>
      </p:pic>
      <p:sp>
        <p:nvSpPr>
          <p:cNvPr id="14" name="Text Placeholder 7">
            <a:extLst>
              <a:ext uri="{FF2B5EF4-FFF2-40B4-BE49-F238E27FC236}">
                <a16:creationId xmlns:a16="http://schemas.microsoft.com/office/drawing/2014/main" id="{8191BDE8-D133-42B6-A03E-3D8530F2A253}"/>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9" name="Picture 18">
            <a:extLst>
              <a:ext uri="{FF2B5EF4-FFF2-40B4-BE49-F238E27FC236}">
                <a16:creationId xmlns:a16="http://schemas.microsoft.com/office/drawing/2014/main" id="{E22481B5-4B68-4290-BF9A-7420FB6CF055}"/>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20" name="Straight Connector 19">
            <a:extLst>
              <a:ext uri="{FF2B5EF4-FFF2-40B4-BE49-F238E27FC236}">
                <a16:creationId xmlns:a16="http://schemas.microsoft.com/office/drawing/2014/main" id="{536B9FBC-DD5F-455A-BCE4-B1DB52E2DD3B}"/>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299ED91-D70E-4530-8CA3-8C59EA3DCC6C}"/>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877824" y="1847088"/>
            <a:ext cx="4069080" cy="4069080"/>
          </a:xfrm>
          <a:custGeom>
            <a:avLst/>
            <a:gdLst>
              <a:gd name="connsiteX0" fmla="*/ 78635 w 3319272"/>
              <a:gd name="connsiteY0" fmla="*/ 75474 h 3273552"/>
              <a:gd name="connsiteX1" fmla="*/ 78635 w 3319272"/>
              <a:gd name="connsiteY1" fmla="*/ 76200 h 3273552"/>
              <a:gd name="connsiteX2" fmla="*/ 74867 w 3319272"/>
              <a:gd name="connsiteY2" fmla="*/ 76200 h 3273552"/>
              <a:gd name="connsiteX3" fmla="*/ 74867 w 3319272"/>
              <a:gd name="connsiteY3" fmla="*/ 3200400 h 3273552"/>
              <a:gd name="connsiteX4" fmla="*/ 2014877 w 3319272"/>
              <a:gd name="connsiteY4" fmla="*/ 3200400 h 3273552"/>
              <a:gd name="connsiteX5" fmla="*/ 2014877 w 3319272"/>
              <a:gd name="connsiteY5" fmla="*/ 3202885 h 3273552"/>
              <a:gd name="connsiteX6" fmla="*/ 3239847 w 3319272"/>
              <a:gd name="connsiteY6" fmla="*/ 3202885 h 3273552"/>
              <a:gd name="connsiteX7" fmla="*/ 3239847 w 3319272"/>
              <a:gd name="connsiteY7" fmla="*/ 3200399 h 3273552"/>
              <a:gd name="connsiteX8" fmla="*/ 3241548 w 3319272"/>
              <a:gd name="connsiteY8" fmla="*/ 3200399 h 3273552"/>
              <a:gd name="connsiteX9" fmla="*/ 3241548 w 3319272"/>
              <a:gd name="connsiteY9" fmla="*/ 1142998 h 3273552"/>
              <a:gd name="connsiteX10" fmla="*/ 2159766 w 3319272"/>
              <a:gd name="connsiteY10" fmla="*/ 1142998 h 3273552"/>
              <a:gd name="connsiteX11" fmla="*/ 2159766 w 3319272"/>
              <a:gd name="connsiteY11" fmla="*/ 75474 h 3273552"/>
              <a:gd name="connsiteX12" fmla="*/ 0 w 3319272"/>
              <a:gd name="connsiteY12" fmla="*/ 0 h 3273552"/>
              <a:gd name="connsiteX13" fmla="*/ 3319272 w 3319272"/>
              <a:gd name="connsiteY13" fmla="*/ 0 h 3273552"/>
              <a:gd name="connsiteX14" fmla="*/ 3319272 w 3319272"/>
              <a:gd name="connsiteY14" fmla="*/ 3273552 h 3273552"/>
              <a:gd name="connsiteX15" fmla="*/ 0 w 3319272"/>
              <a:gd name="connsiteY15" fmla="*/ 3273552 h 327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9272" h="3273552">
                <a:moveTo>
                  <a:pt x="78635" y="75474"/>
                </a:moveTo>
                <a:lnTo>
                  <a:pt x="78635" y="76200"/>
                </a:lnTo>
                <a:lnTo>
                  <a:pt x="74867" y="76200"/>
                </a:lnTo>
                <a:lnTo>
                  <a:pt x="74867" y="3200400"/>
                </a:lnTo>
                <a:lnTo>
                  <a:pt x="2014877" y="3200400"/>
                </a:lnTo>
                <a:lnTo>
                  <a:pt x="2014877" y="3202885"/>
                </a:lnTo>
                <a:lnTo>
                  <a:pt x="3239847" y="3202885"/>
                </a:lnTo>
                <a:lnTo>
                  <a:pt x="3239847" y="3200399"/>
                </a:lnTo>
                <a:lnTo>
                  <a:pt x="3241548" y="3200399"/>
                </a:lnTo>
                <a:lnTo>
                  <a:pt x="3241548" y="1142998"/>
                </a:lnTo>
                <a:lnTo>
                  <a:pt x="2159766" y="1142998"/>
                </a:lnTo>
                <a:lnTo>
                  <a:pt x="2159766" y="75474"/>
                </a:lnTo>
                <a:close/>
                <a:moveTo>
                  <a:pt x="0" y="0"/>
                </a:moveTo>
                <a:lnTo>
                  <a:pt x="3319272" y="0"/>
                </a:lnTo>
                <a:lnTo>
                  <a:pt x="3319272" y="3273552"/>
                </a:lnTo>
                <a:lnTo>
                  <a:pt x="0" y="3273552"/>
                </a:lnTo>
                <a:close/>
              </a:path>
            </a:pathLst>
          </a:custGeom>
        </p:spPr>
      </p:pic>
      <p:grpSp>
        <p:nvGrpSpPr>
          <p:cNvPr id="23" name="Group 22">
            <a:extLst>
              <a:ext uri="{FF2B5EF4-FFF2-40B4-BE49-F238E27FC236}">
                <a16:creationId xmlns:a16="http://schemas.microsoft.com/office/drawing/2014/main" id="{A9998DAC-521F-4459-B838-05597A3A0196}"/>
              </a:ext>
            </a:extLst>
          </p:cNvPr>
          <p:cNvGrpSpPr/>
          <p:nvPr userDrawn="1"/>
        </p:nvGrpSpPr>
        <p:grpSpPr>
          <a:xfrm>
            <a:off x="10648193" y="5407930"/>
            <a:ext cx="1297006" cy="1288936"/>
            <a:chOff x="10648193" y="5407930"/>
            <a:chExt cx="1297006" cy="1288936"/>
          </a:xfrm>
        </p:grpSpPr>
        <p:pic>
          <p:nvPicPr>
            <p:cNvPr id="24" name="Picture 23">
              <a:extLst>
                <a:ext uri="{FF2B5EF4-FFF2-40B4-BE49-F238E27FC236}">
                  <a16:creationId xmlns:a16="http://schemas.microsoft.com/office/drawing/2014/main" id="{BCBFD2A6-62F8-4D5E-9E74-552A381970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1097" y="5902142"/>
              <a:ext cx="283117" cy="303218"/>
            </a:xfrm>
            <a:prstGeom prst="rect">
              <a:avLst/>
            </a:prstGeom>
          </p:spPr>
        </p:pic>
        <p:grpSp>
          <p:nvGrpSpPr>
            <p:cNvPr id="26" name="Group 25">
              <a:extLst>
                <a:ext uri="{FF2B5EF4-FFF2-40B4-BE49-F238E27FC236}">
                  <a16:creationId xmlns:a16="http://schemas.microsoft.com/office/drawing/2014/main" id="{59556B15-D03D-4825-8BE4-CFC3274376DB}"/>
                </a:ext>
              </a:extLst>
            </p:cNvPr>
            <p:cNvGrpSpPr/>
            <p:nvPr userDrawn="1"/>
          </p:nvGrpSpPr>
          <p:grpSpPr>
            <a:xfrm>
              <a:off x="10648193" y="5407930"/>
              <a:ext cx="1297006" cy="1288936"/>
              <a:chOff x="7907065" y="5658549"/>
              <a:chExt cx="1054053" cy="1047496"/>
            </a:xfrm>
          </p:grpSpPr>
          <p:grpSp>
            <p:nvGrpSpPr>
              <p:cNvPr id="28" name="Group 27">
                <a:extLst>
                  <a:ext uri="{FF2B5EF4-FFF2-40B4-BE49-F238E27FC236}">
                    <a16:creationId xmlns:a16="http://schemas.microsoft.com/office/drawing/2014/main" id="{5547A010-C9F8-4809-83A8-8A03DFC0F4AE}"/>
                  </a:ext>
                </a:extLst>
              </p:cNvPr>
              <p:cNvGrpSpPr/>
              <p:nvPr userDrawn="1"/>
            </p:nvGrpSpPr>
            <p:grpSpPr>
              <a:xfrm>
                <a:off x="7907065" y="6006640"/>
                <a:ext cx="703768" cy="699405"/>
                <a:chOff x="6716748" y="4743655"/>
                <a:chExt cx="703768" cy="699405"/>
              </a:xfrm>
            </p:grpSpPr>
            <p:sp>
              <p:nvSpPr>
                <p:cNvPr id="38" name="Rectangle 37">
                  <a:extLst>
                    <a:ext uri="{FF2B5EF4-FFF2-40B4-BE49-F238E27FC236}">
                      <a16:creationId xmlns:a16="http://schemas.microsoft.com/office/drawing/2014/main" id="{75AA592B-C483-4E00-BBCC-C06BE2A81B3F}"/>
                    </a:ext>
                  </a:extLst>
                </p:cNvPr>
                <p:cNvSpPr/>
                <p:nvPr userDrawn="1"/>
              </p:nvSpPr>
              <p:spPr>
                <a:xfrm>
                  <a:off x="6716748" y="4743655"/>
                  <a:ext cx="351884" cy="349328"/>
                </a:xfrm>
                <a:prstGeom prst="rect">
                  <a:avLst/>
                </a:prstGeom>
                <a:noFill/>
                <a:ln w="158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404453F3-577C-48E8-AB23-BA96490C94B9}"/>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F8862CC7-2C6B-45F4-96C9-A2C1EA74FFED}"/>
                    </a:ext>
                  </a:extLst>
                </p:cNvPr>
                <p:cNvSpPr/>
                <p:nvPr userDrawn="1"/>
              </p:nvSpPr>
              <p:spPr>
                <a:xfrm>
                  <a:off x="7068632" y="5093732"/>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0B7F7721-A372-4202-B8F3-4A14ED87D639}"/>
                  </a:ext>
                </a:extLst>
              </p:cNvPr>
              <p:cNvSpPr/>
              <p:nvPr userDrawn="1"/>
            </p:nvSpPr>
            <p:spPr>
              <a:xfrm>
                <a:off x="8609234" y="5658549"/>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3B8E9CD5-36CA-4542-AA01-4C4DB0B4E5A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731097" y="5902142"/>
              <a:ext cx="283117" cy="303218"/>
            </a:xfrm>
            <a:prstGeom prst="rect">
              <a:avLst/>
            </a:prstGeom>
          </p:spPr>
        </p:pic>
      </p:grpSp>
      <p:sp>
        <p:nvSpPr>
          <p:cNvPr id="41" name="TextBox 40">
            <a:extLst>
              <a:ext uri="{FF2B5EF4-FFF2-40B4-BE49-F238E27FC236}">
                <a16:creationId xmlns:a16="http://schemas.microsoft.com/office/drawing/2014/main" id="{FD683D69-2A3B-4E52-BF09-365F54317A2D}"/>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42" name="Subtitle 2">
            <a:extLst>
              <a:ext uri="{FF2B5EF4-FFF2-40B4-BE49-F238E27FC236}">
                <a16:creationId xmlns:a16="http://schemas.microsoft.com/office/drawing/2014/main" id="{DFE06693-4CD6-4750-9795-605958F0F2DB}"/>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3250839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C4A89-3A64-4355-9A00-540C9554F23D}"/>
              </a:ext>
            </a:extLst>
          </p:cNvPr>
          <p:cNvSpPr>
            <a:spLocks noGrp="1"/>
          </p:cNvSpPr>
          <p:nvPr>
            <p:ph type="title"/>
          </p:nvPr>
        </p:nvSpPr>
        <p:spPr/>
        <p:txBody>
          <a:bodyPr/>
          <a:lstStyle/>
          <a:p>
            <a:r>
              <a:rPr lang="en-US"/>
              <a:t>Click to edit Master title style</a:t>
            </a:r>
          </a:p>
        </p:txBody>
      </p:sp>
      <p:sp>
        <p:nvSpPr>
          <p:cNvPr id="5" name="Text Placeholder 7">
            <a:extLst>
              <a:ext uri="{FF2B5EF4-FFF2-40B4-BE49-F238E27FC236}">
                <a16:creationId xmlns:a16="http://schemas.microsoft.com/office/drawing/2014/main" id="{6059B8CC-20C9-4CFD-8E6C-4AC3C676F374}"/>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sp>
        <p:nvSpPr>
          <p:cNvPr id="3" name="TextBox 2">
            <a:extLst>
              <a:ext uri="{FF2B5EF4-FFF2-40B4-BE49-F238E27FC236}">
                <a16:creationId xmlns:a16="http://schemas.microsoft.com/office/drawing/2014/main" id="{DF050C59-C5E9-4843-BE6A-F47D481F1F4D}"/>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Tree>
    <p:extLst>
      <p:ext uri="{BB962C8B-B14F-4D97-AF65-F5344CB8AC3E}">
        <p14:creationId xmlns:p14="http://schemas.microsoft.com/office/powerpoint/2010/main" val="3858883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64F9C-02CE-A848-B0C2-1E2CCF1E6358}"/>
              </a:ext>
            </a:extLst>
          </p:cNvPr>
          <p:cNvSpPr>
            <a:spLocks noGrp="1"/>
          </p:cNvSpPr>
          <p:nvPr>
            <p:ph type="title" hasCustomPrompt="1"/>
          </p:nvPr>
        </p:nvSpPr>
        <p:spPr/>
        <p:txBody>
          <a:bodyPr/>
          <a:lstStyle>
            <a:lvl1pPr>
              <a:defRPr>
                <a:solidFill>
                  <a:schemeClr val="tx2"/>
                </a:solidFill>
                <a:latin typeface="+mj-lt"/>
              </a:defRPr>
            </a:lvl1pPr>
          </a:lstStyle>
          <a:p>
            <a:r>
              <a:rPr lang="en-US"/>
              <a:t>Click To Edit Slide Title</a:t>
            </a:r>
          </a:p>
        </p:txBody>
      </p:sp>
      <p:sp>
        <p:nvSpPr>
          <p:cNvPr id="3" name="Content Placeholder 2">
            <a:extLst>
              <a:ext uri="{FF2B5EF4-FFF2-40B4-BE49-F238E27FC236}">
                <a16:creationId xmlns:a16="http://schemas.microsoft.com/office/drawing/2014/main" id="{E57128A5-A96E-F04B-84FA-59413C47C507}"/>
              </a:ext>
            </a:extLst>
          </p:cNvPr>
          <p:cNvSpPr>
            <a:spLocks noGrp="1"/>
          </p:cNvSpPr>
          <p:nvPr>
            <p:ph idx="1"/>
          </p:nvPr>
        </p:nvSpPr>
        <p:spPr>
          <a:xfrm>
            <a:off x="838200" y="1825625"/>
            <a:ext cx="10515600" cy="3834395"/>
          </a:xfrm>
        </p:spPr>
        <p:txBody>
          <a:bodyPr/>
          <a:lstStyle>
            <a:lvl1pPr marL="0" indent="0">
              <a:buNone/>
              <a:defRPr>
                <a:latin typeface="+mj-lt"/>
                <a:cs typeface="Calibri" panose="020F0502020204030204" pitchFamily="34" charset="0"/>
              </a:defRPr>
            </a:lvl1pPr>
            <a:lvl2pPr marL="457200" indent="0">
              <a:buNone/>
              <a:defRPr>
                <a:latin typeface="+mj-lt"/>
                <a:cs typeface="Calibri" panose="020F0502020204030204" pitchFamily="34" charset="0"/>
              </a:defRPr>
            </a:lvl2pPr>
            <a:lvl3pPr marL="914400" indent="0">
              <a:buNone/>
              <a:defRPr>
                <a:latin typeface="+mj-lt"/>
                <a:cs typeface="Calibri" panose="020F0502020204030204" pitchFamily="34" charset="0"/>
              </a:defRPr>
            </a:lvl3pPr>
            <a:lvl4pPr marL="1371600" indent="0">
              <a:buNone/>
              <a:defRPr>
                <a:latin typeface="+mj-lt"/>
                <a:cs typeface="Calibri" panose="020F0502020204030204" pitchFamily="34" charset="0"/>
              </a:defRPr>
            </a:lvl4pPr>
            <a:lvl5pPr marL="1828800" indent="0">
              <a:buNone/>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3B357A04-FC33-AC4D-B684-7301E8A224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751"/>
          <a:stretch/>
        </p:blipFill>
        <p:spPr>
          <a:xfrm>
            <a:off x="10280469" y="5368644"/>
            <a:ext cx="1667690" cy="1330036"/>
          </a:xfrm>
          <a:prstGeom prst="rect">
            <a:avLst/>
          </a:prstGeom>
        </p:spPr>
      </p:pic>
      <p:sp>
        <p:nvSpPr>
          <p:cNvPr id="10" name="Slide Number Placeholder 5">
            <a:extLst>
              <a:ext uri="{FF2B5EF4-FFF2-40B4-BE49-F238E27FC236}">
                <a16:creationId xmlns:a16="http://schemas.microsoft.com/office/drawing/2014/main" id="{A839B335-0383-A046-850D-0FD44F468E3F}"/>
              </a:ext>
            </a:extLst>
          </p:cNvPr>
          <p:cNvSpPr>
            <a:spLocks noGrp="1"/>
          </p:cNvSpPr>
          <p:nvPr>
            <p:ph type="sldNum" sz="quarter" idx="12"/>
          </p:nvPr>
        </p:nvSpPr>
        <p:spPr>
          <a:xfrm>
            <a:off x="11521440" y="6240025"/>
            <a:ext cx="426720" cy="402075"/>
          </a:xfrm>
          <a:prstGeom prst="rect">
            <a:avLst/>
          </a:prstGeom>
        </p:spPr>
        <p:txBody>
          <a:bodyPr/>
          <a:lstStyle>
            <a:lvl1pPr algn="ctr">
              <a:defRPr sz="1000">
                <a:solidFill>
                  <a:srgbClr val="898989"/>
                </a:solidFill>
              </a:defRPr>
            </a:lvl1pPr>
          </a:lstStyle>
          <a:p>
            <a:fld id="{BDC39FDD-A05B-F44D-A07B-150B22FBE135}" type="slidenum">
              <a:rPr lang="en-US"/>
              <a:pPr/>
              <a:t>‹#›</a:t>
            </a:fld>
            <a:endParaRPr lang="en-US" dirty="0"/>
          </a:p>
        </p:txBody>
      </p:sp>
      <p:pic>
        <p:nvPicPr>
          <p:cNvPr id="8" name="Picture 7">
            <a:extLst>
              <a:ext uri="{FF2B5EF4-FFF2-40B4-BE49-F238E27FC236}">
                <a16:creationId xmlns:a16="http://schemas.microsoft.com/office/drawing/2014/main" id="{97EE83B1-18FD-5E44-8D83-B8B4E75263A6}"/>
              </a:ext>
            </a:extLst>
          </p:cNvPr>
          <p:cNvPicPr>
            <a:picLocks noChangeAspect="1"/>
          </p:cNvPicPr>
          <p:nvPr userDrawn="1"/>
        </p:nvPicPr>
        <p:blipFill>
          <a:blip r:embed="rId3"/>
          <a:stretch>
            <a:fillRect/>
          </a:stretch>
        </p:blipFill>
        <p:spPr>
          <a:xfrm>
            <a:off x="267263" y="6348876"/>
            <a:ext cx="2031311" cy="189488"/>
          </a:xfrm>
          <a:prstGeom prst="rect">
            <a:avLst/>
          </a:prstGeom>
        </p:spPr>
      </p:pic>
      <p:sp>
        <p:nvSpPr>
          <p:cNvPr id="11" name="Subtitle 2">
            <a:extLst>
              <a:ext uri="{FF2B5EF4-FFF2-40B4-BE49-F238E27FC236}">
                <a16:creationId xmlns:a16="http://schemas.microsoft.com/office/drawing/2014/main" id="{28809564-5F7F-E844-B63C-E18CA05E71B0}"/>
              </a:ext>
            </a:extLst>
          </p:cNvPr>
          <p:cNvSpPr txBox="1">
            <a:spLocks/>
          </p:cNvSpPr>
          <p:nvPr userDrawn="1"/>
        </p:nvSpPr>
        <p:spPr>
          <a:xfrm>
            <a:off x="8167255" y="6375972"/>
            <a:ext cx="2917602"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600" b="1" i="0" kern="1200" spc="100" baseline="0" dirty="0">
                <a:solidFill>
                  <a:srgbClr val="898989"/>
                </a:solidFill>
                <a:effectLst/>
                <a:latin typeface="Myriad Pro" panose="020B0403030403020204" pitchFamily="34" charset="0"/>
                <a:ea typeface="+mn-ea"/>
                <a:cs typeface="+mn-cs"/>
              </a:rPr>
              <a:t>SOLUTIONS FOR YOUR INNOVATION JOURNEY</a:t>
            </a:r>
          </a:p>
        </p:txBody>
      </p:sp>
      <p:cxnSp>
        <p:nvCxnSpPr>
          <p:cNvPr id="12" name="Straight Connector 11">
            <a:extLst>
              <a:ext uri="{FF2B5EF4-FFF2-40B4-BE49-F238E27FC236}">
                <a16:creationId xmlns:a16="http://schemas.microsoft.com/office/drawing/2014/main" id="{3511A80C-1238-4F40-876F-DE2034D498F8}"/>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5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1758900" y="2876425"/>
            <a:ext cx="8907200" cy="1546500"/>
          </a:xfrm>
          <a:prstGeom prst="rect">
            <a:avLst/>
          </a:prstGeom>
        </p:spPr>
        <p:txBody>
          <a:bodyPr wrap="square" lIns="91425" tIns="91425" rIns="91425" bIns="91425" anchor="t" anchorCtr="0"/>
          <a:lstStyle>
            <a:lvl1pPr lvl="0">
              <a:spcBef>
                <a:spcPts val="0"/>
              </a:spcBef>
              <a:buSzPct val="100000"/>
              <a:defRPr sz="6000"/>
            </a:lvl1pPr>
            <a:lvl2pPr lvl="1">
              <a:spcBef>
                <a:spcPts val="0"/>
              </a:spcBef>
              <a:buSzPct val="100000"/>
              <a:defRPr sz="6000"/>
            </a:lvl2pPr>
            <a:lvl3pPr lvl="2">
              <a:spcBef>
                <a:spcPts val="0"/>
              </a:spcBef>
              <a:buSzPct val="100000"/>
              <a:defRPr sz="6000"/>
            </a:lvl3pPr>
            <a:lvl4pPr lvl="3">
              <a:spcBef>
                <a:spcPts val="0"/>
              </a:spcBef>
              <a:buSzPct val="100000"/>
              <a:defRPr sz="6000"/>
            </a:lvl4pPr>
            <a:lvl5pPr lvl="4">
              <a:spcBef>
                <a:spcPts val="0"/>
              </a:spcBef>
              <a:buSzPct val="100000"/>
              <a:defRPr sz="6000"/>
            </a:lvl5pPr>
            <a:lvl6pPr lvl="5">
              <a:spcBef>
                <a:spcPts val="0"/>
              </a:spcBef>
              <a:buSzPct val="100000"/>
              <a:defRPr sz="6000"/>
            </a:lvl6pPr>
            <a:lvl7pPr lvl="6">
              <a:spcBef>
                <a:spcPts val="0"/>
              </a:spcBef>
              <a:buSzPct val="100000"/>
              <a:defRPr sz="6000"/>
            </a:lvl7pPr>
            <a:lvl8pPr lvl="7">
              <a:spcBef>
                <a:spcPts val="0"/>
              </a:spcBef>
              <a:buSzPct val="100000"/>
              <a:defRPr sz="6000"/>
            </a:lvl8pPr>
            <a:lvl9pPr lvl="8">
              <a:spcBef>
                <a:spcPts val="0"/>
              </a:spcBef>
              <a:buSzPct val="100000"/>
              <a:defRPr sz="6000"/>
            </a:lvl9pPr>
          </a:lstStyle>
          <a:p>
            <a:endParaRPr/>
          </a:p>
        </p:txBody>
      </p:sp>
    </p:spTree>
    <p:extLst>
      <p:ext uri="{BB962C8B-B14F-4D97-AF65-F5344CB8AC3E}">
        <p14:creationId xmlns:p14="http://schemas.microsoft.com/office/powerpoint/2010/main" val="1933660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76D6DF-4D93-4B5C-9260-7ECE43698DF0}" type="datetimeFigureOut">
              <a:rPr lang="en-US"/>
              <a:pPr>
                <a:defRPr/>
              </a:pPr>
              <a:t>11/2/2020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F7CD770-06D9-42EC-86BA-2F5A5C114530}" type="slidenum">
              <a:rPr lang="en-US"/>
              <a:pPr>
                <a:defRPr/>
              </a:pPr>
              <a:t>‹#›</a:t>
            </a:fld>
            <a:endParaRPr lang="en-US"/>
          </a:p>
        </p:txBody>
      </p:sp>
    </p:spTree>
    <p:extLst>
      <p:ext uri="{BB962C8B-B14F-4D97-AF65-F5344CB8AC3E}">
        <p14:creationId xmlns:p14="http://schemas.microsoft.com/office/powerpoint/2010/main" val="643578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able of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64D3-D47F-4DA8-83B8-23424EDED103}"/>
              </a:ext>
            </a:extLst>
          </p:cNvPr>
          <p:cNvSpPr>
            <a:spLocks noGrp="1"/>
          </p:cNvSpPr>
          <p:nvPr>
            <p:ph type="title"/>
          </p:nvPr>
        </p:nvSpPr>
        <p:spPr>
          <a:xfrm>
            <a:off x="2432304" y="859536"/>
            <a:ext cx="8659368" cy="667512"/>
          </a:xfrm>
        </p:spPr>
        <p:txBody>
          <a:bodyPr/>
          <a:lstStyle>
            <a:lvl1pPr>
              <a:defRPr sz="4000">
                <a:solidFill>
                  <a:schemeClr val="bg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BF8CC533-A1C7-4BA5-98C4-AA9BAE6796F1}"/>
              </a:ext>
            </a:extLst>
          </p:cNvPr>
          <p:cNvSpPr>
            <a:spLocks noGrp="1"/>
          </p:cNvSpPr>
          <p:nvPr>
            <p:ph type="body" sz="quarter" idx="11" hasCustomPrompt="1"/>
          </p:nvPr>
        </p:nvSpPr>
        <p:spPr>
          <a:xfrm>
            <a:off x="3648456" y="2226564"/>
            <a:ext cx="6976872" cy="356616"/>
          </a:xfrm>
        </p:spPr>
        <p:txBody>
          <a:bodyPr anchor="ctr"/>
          <a:lstStyle>
            <a:lvl1pPr marL="0" indent="0">
              <a:buNone/>
              <a:defRPr sz="2400" b="1">
                <a:solidFill>
                  <a:schemeClr val="bg1"/>
                </a:solidFill>
                <a:latin typeface="+mn-lt"/>
              </a:defRPr>
            </a:lvl1pPr>
            <a:lvl2pPr marL="0" indent="0">
              <a:buNone/>
              <a:defRPr/>
            </a:lvl2pPr>
          </a:lstStyle>
          <a:p>
            <a:pPr lvl="0"/>
            <a:r>
              <a:rPr lang="en-US" dirty="0"/>
              <a:t>EDIT MASTER TEXT STYLES</a:t>
            </a:r>
          </a:p>
        </p:txBody>
      </p:sp>
      <p:sp>
        <p:nvSpPr>
          <p:cNvPr id="16" name="Text Placeholder 15">
            <a:extLst>
              <a:ext uri="{FF2B5EF4-FFF2-40B4-BE49-F238E27FC236}">
                <a16:creationId xmlns:a16="http://schemas.microsoft.com/office/drawing/2014/main" id="{7442C421-238D-4F15-897D-91BBA3203460}"/>
              </a:ext>
            </a:extLst>
          </p:cNvPr>
          <p:cNvSpPr>
            <a:spLocks noGrp="1"/>
          </p:cNvSpPr>
          <p:nvPr>
            <p:ph type="body" sz="quarter" idx="12" hasCustomPrompt="1"/>
          </p:nvPr>
        </p:nvSpPr>
        <p:spPr>
          <a:xfrm>
            <a:off x="3648456" y="3228921"/>
            <a:ext cx="6976872" cy="356616"/>
          </a:xfrm>
        </p:spPr>
        <p:txBody>
          <a:bodyPr anchor="ctr"/>
          <a:lstStyle>
            <a:lvl1pPr marL="0" indent="0">
              <a:buNone/>
              <a:defRPr sz="2400" b="1">
                <a:solidFill>
                  <a:schemeClr val="bg1"/>
                </a:solidFill>
                <a:latin typeface="+mn-lt"/>
              </a:defRPr>
            </a:lvl1pPr>
            <a:lvl2pPr marL="0" indent="0">
              <a:buNone/>
              <a:defRPr/>
            </a:lvl2pPr>
          </a:lstStyle>
          <a:p>
            <a:pPr lvl="0"/>
            <a:r>
              <a:rPr lang="en-US" dirty="0"/>
              <a:t>EDIT MASTER TEXT STYLES</a:t>
            </a:r>
          </a:p>
        </p:txBody>
      </p:sp>
      <p:sp>
        <p:nvSpPr>
          <p:cNvPr id="18" name="Text Placeholder 17">
            <a:extLst>
              <a:ext uri="{FF2B5EF4-FFF2-40B4-BE49-F238E27FC236}">
                <a16:creationId xmlns:a16="http://schemas.microsoft.com/office/drawing/2014/main" id="{04DF617B-5456-430B-9457-7CDFF90F69CC}"/>
              </a:ext>
            </a:extLst>
          </p:cNvPr>
          <p:cNvSpPr>
            <a:spLocks noGrp="1"/>
          </p:cNvSpPr>
          <p:nvPr>
            <p:ph type="body" sz="quarter" idx="13" hasCustomPrompt="1"/>
          </p:nvPr>
        </p:nvSpPr>
        <p:spPr>
          <a:xfrm>
            <a:off x="3648456" y="4231278"/>
            <a:ext cx="6976872" cy="356616"/>
          </a:xfrm>
        </p:spPr>
        <p:txBody>
          <a:bodyPr anchor="ctr"/>
          <a:lstStyle>
            <a:lvl1pPr marL="0" indent="0">
              <a:buNone/>
              <a:defRPr sz="2400" b="1">
                <a:solidFill>
                  <a:schemeClr val="bg1"/>
                </a:solidFill>
                <a:latin typeface="+mn-lt"/>
              </a:defRPr>
            </a:lvl1pPr>
            <a:lvl2pPr marL="0" indent="0">
              <a:buNone/>
              <a:defRPr/>
            </a:lvl2pPr>
          </a:lstStyle>
          <a:p>
            <a:pPr lvl="0"/>
            <a:r>
              <a:rPr lang="en-US" dirty="0"/>
              <a:t>EDIT MASTER TEXT STYLES</a:t>
            </a:r>
          </a:p>
        </p:txBody>
      </p:sp>
      <p:sp>
        <p:nvSpPr>
          <p:cNvPr id="20" name="Text Placeholder 19">
            <a:extLst>
              <a:ext uri="{FF2B5EF4-FFF2-40B4-BE49-F238E27FC236}">
                <a16:creationId xmlns:a16="http://schemas.microsoft.com/office/drawing/2014/main" id="{161284BF-183B-45B7-8F72-2949F8693DE7}"/>
              </a:ext>
            </a:extLst>
          </p:cNvPr>
          <p:cNvSpPr>
            <a:spLocks noGrp="1"/>
          </p:cNvSpPr>
          <p:nvPr>
            <p:ph type="body" sz="quarter" idx="14" hasCustomPrompt="1"/>
          </p:nvPr>
        </p:nvSpPr>
        <p:spPr>
          <a:xfrm>
            <a:off x="3648456" y="5233634"/>
            <a:ext cx="6976872" cy="356616"/>
          </a:xfrm>
        </p:spPr>
        <p:txBody>
          <a:bodyPr anchor="ctr"/>
          <a:lstStyle>
            <a:lvl1pPr marL="0" indent="0">
              <a:buNone/>
              <a:defRPr sz="2400" b="1">
                <a:solidFill>
                  <a:schemeClr val="bg1"/>
                </a:solidFill>
                <a:latin typeface="+mn-lt"/>
              </a:defRPr>
            </a:lvl1pPr>
            <a:lvl2pPr marL="0" indent="0">
              <a:buNone/>
              <a:defRPr/>
            </a:lvl2pPr>
          </a:lstStyle>
          <a:p>
            <a:pPr lvl="0"/>
            <a:r>
              <a:rPr lang="en-US" dirty="0"/>
              <a:t>EDIT MASTER TEXT STYLES</a:t>
            </a:r>
          </a:p>
        </p:txBody>
      </p:sp>
      <p:sp>
        <p:nvSpPr>
          <p:cNvPr id="27" name="Rectangle 26">
            <a:extLst>
              <a:ext uri="{FF2B5EF4-FFF2-40B4-BE49-F238E27FC236}">
                <a16:creationId xmlns:a16="http://schemas.microsoft.com/office/drawing/2014/main" id="{7378E6CB-D812-4BB4-9B56-14788920B790}"/>
              </a:ext>
            </a:extLst>
          </p:cNvPr>
          <p:cNvSpPr/>
          <p:nvPr/>
        </p:nvSpPr>
        <p:spPr>
          <a:xfrm>
            <a:off x="2551176" y="164592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46" name="Picture 45">
            <a:extLst>
              <a:ext uri="{FF2B5EF4-FFF2-40B4-BE49-F238E27FC236}">
                <a16:creationId xmlns:a16="http://schemas.microsoft.com/office/drawing/2014/main" id="{2C986C60-8F30-4141-AE12-E439E518B79A}"/>
              </a:ext>
            </a:extLst>
          </p:cNvPr>
          <p:cNvPicPr>
            <a:picLocks noChangeAspect="1"/>
          </p:cNvPicPr>
          <p:nvPr/>
        </p:nvPicPr>
        <p:blipFill>
          <a:blip r:embed="rId3"/>
          <a:stretch>
            <a:fillRect/>
          </a:stretch>
        </p:blipFill>
        <p:spPr>
          <a:xfrm>
            <a:off x="268215" y="6349003"/>
            <a:ext cx="2029968" cy="189363"/>
          </a:xfrm>
          <a:prstGeom prst="rect">
            <a:avLst/>
          </a:prstGeom>
        </p:spPr>
      </p:pic>
      <p:cxnSp>
        <p:nvCxnSpPr>
          <p:cNvPr id="47" name="Straight Connector 46">
            <a:extLst>
              <a:ext uri="{FF2B5EF4-FFF2-40B4-BE49-F238E27FC236}">
                <a16:creationId xmlns:a16="http://schemas.microsoft.com/office/drawing/2014/main" id="{5FBCE248-5622-4ADA-9B7A-27FA2C7F745D}"/>
              </a:ext>
            </a:extLst>
          </p:cNvPr>
          <p:cNvCxnSpPr/>
          <p:nvPr/>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6611133-8FB2-4169-A35D-9DA0D763CE0F}"/>
              </a:ext>
            </a:extLst>
          </p:cNvPr>
          <p:cNvSpPr txBox="1"/>
          <p:nvPr/>
        </p:nvSpPr>
        <p:spPr>
          <a:xfrm>
            <a:off x="2452565" y="6007608"/>
            <a:ext cx="8117815" cy="369332"/>
          </a:xfrm>
          <a:prstGeom prst="rect">
            <a:avLst/>
          </a:prstGeom>
          <a:noFill/>
        </p:spPr>
        <p:txBody>
          <a:bodyPr wrap="square" rtlCol="0">
            <a:spAutoFit/>
          </a:bodyPr>
          <a:lstStyle/>
          <a:p>
            <a:pPr marL="27432" indent="-27432" algn="l">
              <a:spcBef>
                <a:spcPts val="500"/>
              </a:spcBef>
              <a:buFont typeface="Calibri" panose="020F0502020204030204" pitchFamily="34" charset="0"/>
              <a:buChar char="​"/>
            </a:pPr>
            <a:r>
              <a:rPr lang="en-US" sz="900" b="1" dirty="0">
                <a:solidFill>
                  <a:schemeClr val="bg1"/>
                </a:solidFill>
              </a:rPr>
              <a:t>Please Note: </a:t>
            </a:r>
            <a:r>
              <a:rPr lang="en-US" sz="900" dirty="0">
                <a:solidFill>
                  <a:schemeClr val="bg1"/>
                </a:solidFill>
              </a:rPr>
              <a:t>This report is a good faith effort by RTI to accurately represent information available via secondary and primary sources at the time of the information capture. This document is intended for internal client use only. Please contact the RTI Innovation Advisors team to discuss development of a publishable document.</a:t>
            </a:r>
          </a:p>
        </p:txBody>
      </p:sp>
      <p:sp>
        <p:nvSpPr>
          <p:cNvPr id="29" name="Rectangle 28">
            <a:extLst>
              <a:ext uri="{FF2B5EF4-FFF2-40B4-BE49-F238E27FC236}">
                <a16:creationId xmlns:a16="http://schemas.microsoft.com/office/drawing/2014/main" id="{0EE99635-9756-4438-86E9-483C9B199255}"/>
              </a:ext>
            </a:extLst>
          </p:cNvPr>
          <p:cNvSpPr/>
          <p:nvPr userDrawn="1"/>
        </p:nvSpPr>
        <p:spPr>
          <a:xfrm>
            <a:off x="2551176" y="164592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32" name="Picture 31">
            <a:extLst>
              <a:ext uri="{FF2B5EF4-FFF2-40B4-BE49-F238E27FC236}">
                <a16:creationId xmlns:a16="http://schemas.microsoft.com/office/drawing/2014/main" id="{852B7D5B-A6A7-419C-8656-19FF124CF902}"/>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33" name="Straight Connector 32">
            <a:extLst>
              <a:ext uri="{FF2B5EF4-FFF2-40B4-BE49-F238E27FC236}">
                <a16:creationId xmlns:a16="http://schemas.microsoft.com/office/drawing/2014/main" id="{D1A98DD3-C34A-4171-B929-7FC4942CE3AE}"/>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58344C5-0F3B-49E1-8EF2-F58955E5846F}"/>
              </a:ext>
            </a:extLst>
          </p:cNvPr>
          <p:cNvSpPr txBox="1"/>
          <p:nvPr userDrawn="1"/>
        </p:nvSpPr>
        <p:spPr>
          <a:xfrm>
            <a:off x="2452565" y="6007608"/>
            <a:ext cx="8117815" cy="369332"/>
          </a:xfrm>
          <a:prstGeom prst="rect">
            <a:avLst/>
          </a:prstGeom>
          <a:noFill/>
        </p:spPr>
        <p:txBody>
          <a:bodyPr wrap="square" rtlCol="0">
            <a:spAutoFit/>
          </a:bodyPr>
          <a:lstStyle/>
          <a:p>
            <a:pPr marL="27432" indent="-27432" algn="l">
              <a:spcBef>
                <a:spcPts val="500"/>
              </a:spcBef>
              <a:buFont typeface="Calibri" panose="020F0502020204030204" pitchFamily="34" charset="0"/>
              <a:buChar char="​"/>
            </a:pPr>
            <a:r>
              <a:rPr lang="en-US" sz="900" b="1" dirty="0">
                <a:solidFill>
                  <a:schemeClr val="bg1"/>
                </a:solidFill>
              </a:rPr>
              <a:t>Please Note: </a:t>
            </a:r>
            <a:r>
              <a:rPr lang="en-US" sz="900" dirty="0">
                <a:solidFill>
                  <a:schemeClr val="bg1"/>
                </a:solidFill>
              </a:rPr>
              <a:t>This report is a good faith effort by RTI to accurately represent information available via secondary and primary sources at the time of the information capture. This document is intended for internal client use only. Please contact the RTI Innovation Advisors team to discuss development of a publishable document.</a:t>
            </a:r>
          </a:p>
        </p:txBody>
      </p:sp>
      <p:sp>
        <p:nvSpPr>
          <p:cNvPr id="43" name="Rectangle 42">
            <a:extLst>
              <a:ext uri="{FF2B5EF4-FFF2-40B4-BE49-F238E27FC236}">
                <a16:creationId xmlns:a16="http://schemas.microsoft.com/office/drawing/2014/main" id="{0A69375D-5283-4EEB-A838-F3E9C63B8409}"/>
              </a:ext>
            </a:extLst>
          </p:cNvPr>
          <p:cNvSpPr/>
          <p:nvPr userDrawn="1"/>
        </p:nvSpPr>
        <p:spPr>
          <a:xfrm>
            <a:off x="2551176" y="1947672"/>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1</a:t>
            </a:r>
            <a:endParaRPr lang="en-US" dirty="0">
              <a:latin typeface="+mj-lt"/>
            </a:endParaRPr>
          </a:p>
        </p:txBody>
      </p:sp>
      <p:sp>
        <p:nvSpPr>
          <p:cNvPr id="49" name="Rectangle 48">
            <a:extLst>
              <a:ext uri="{FF2B5EF4-FFF2-40B4-BE49-F238E27FC236}">
                <a16:creationId xmlns:a16="http://schemas.microsoft.com/office/drawing/2014/main" id="{DCF7402D-180E-4E57-BCE2-6DAE7E96F8C8}"/>
              </a:ext>
            </a:extLst>
          </p:cNvPr>
          <p:cNvSpPr/>
          <p:nvPr userDrawn="1"/>
        </p:nvSpPr>
        <p:spPr>
          <a:xfrm>
            <a:off x="2551176" y="2950029"/>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2</a:t>
            </a:r>
            <a:endParaRPr lang="en-US" dirty="0">
              <a:latin typeface="+mj-lt"/>
            </a:endParaRPr>
          </a:p>
        </p:txBody>
      </p:sp>
      <p:sp>
        <p:nvSpPr>
          <p:cNvPr id="50" name="Rectangle 49">
            <a:extLst>
              <a:ext uri="{FF2B5EF4-FFF2-40B4-BE49-F238E27FC236}">
                <a16:creationId xmlns:a16="http://schemas.microsoft.com/office/drawing/2014/main" id="{BDDAA0B5-0353-4BB2-AB02-82CBC4B5C981}"/>
              </a:ext>
            </a:extLst>
          </p:cNvPr>
          <p:cNvSpPr/>
          <p:nvPr userDrawn="1"/>
        </p:nvSpPr>
        <p:spPr>
          <a:xfrm>
            <a:off x="2551176" y="3952386"/>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3</a:t>
            </a:r>
            <a:endParaRPr lang="en-US" dirty="0">
              <a:latin typeface="+mj-lt"/>
            </a:endParaRPr>
          </a:p>
        </p:txBody>
      </p:sp>
      <p:sp>
        <p:nvSpPr>
          <p:cNvPr id="51" name="Rectangle 50">
            <a:extLst>
              <a:ext uri="{FF2B5EF4-FFF2-40B4-BE49-F238E27FC236}">
                <a16:creationId xmlns:a16="http://schemas.microsoft.com/office/drawing/2014/main" id="{56B40CB1-5338-47FC-9FD7-53739C5BF309}"/>
              </a:ext>
            </a:extLst>
          </p:cNvPr>
          <p:cNvSpPr/>
          <p:nvPr userDrawn="1"/>
        </p:nvSpPr>
        <p:spPr>
          <a:xfrm>
            <a:off x="2551176" y="4954742"/>
            <a:ext cx="914400" cy="914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4</a:t>
            </a:r>
            <a:endParaRPr lang="en-US" dirty="0">
              <a:latin typeface="+mj-lt"/>
            </a:endParaRPr>
          </a:p>
        </p:txBody>
      </p:sp>
      <p:grpSp>
        <p:nvGrpSpPr>
          <p:cNvPr id="24" name="Group 23">
            <a:extLst>
              <a:ext uri="{FF2B5EF4-FFF2-40B4-BE49-F238E27FC236}">
                <a16:creationId xmlns:a16="http://schemas.microsoft.com/office/drawing/2014/main" id="{CF416F53-7C9D-4900-8461-DFEEAF41A48F}"/>
              </a:ext>
            </a:extLst>
          </p:cNvPr>
          <p:cNvGrpSpPr/>
          <p:nvPr userDrawn="1"/>
        </p:nvGrpSpPr>
        <p:grpSpPr>
          <a:xfrm>
            <a:off x="10629811" y="5382386"/>
            <a:ext cx="1302165" cy="1294065"/>
            <a:chOff x="7907065" y="5658549"/>
            <a:chExt cx="1054053" cy="1047496"/>
          </a:xfrm>
        </p:grpSpPr>
        <p:grpSp>
          <p:nvGrpSpPr>
            <p:cNvPr id="26" name="Group 25">
              <a:extLst>
                <a:ext uri="{FF2B5EF4-FFF2-40B4-BE49-F238E27FC236}">
                  <a16:creationId xmlns:a16="http://schemas.microsoft.com/office/drawing/2014/main" id="{18DE43EF-E564-42C2-B7E9-E3ED8E415571}"/>
                </a:ext>
              </a:extLst>
            </p:cNvPr>
            <p:cNvGrpSpPr/>
            <p:nvPr userDrawn="1"/>
          </p:nvGrpSpPr>
          <p:grpSpPr>
            <a:xfrm>
              <a:off x="7907065" y="6006640"/>
              <a:ext cx="703768" cy="699405"/>
              <a:chOff x="6716748" y="4743655"/>
              <a:chExt cx="703768" cy="699405"/>
            </a:xfrm>
          </p:grpSpPr>
          <p:sp>
            <p:nvSpPr>
              <p:cNvPr id="34" name="Rectangle 33">
                <a:extLst>
                  <a:ext uri="{FF2B5EF4-FFF2-40B4-BE49-F238E27FC236}">
                    <a16:creationId xmlns:a16="http://schemas.microsoft.com/office/drawing/2014/main" id="{EF734FC2-27B9-42DC-961F-877A28D93C5B}"/>
                  </a:ext>
                </a:extLst>
              </p:cNvPr>
              <p:cNvSpPr/>
              <p:nvPr userDrawn="1"/>
            </p:nvSpPr>
            <p:spPr>
              <a:xfrm>
                <a:off x="6716748"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6B03812C-2D85-4A51-AE86-F5F69D40C09F}"/>
                  </a:ext>
                </a:extLst>
              </p:cNvPr>
              <p:cNvSpPr/>
              <p:nvPr userDrawn="1"/>
            </p:nvSpPr>
            <p:spPr>
              <a:xfrm>
                <a:off x="7068632" y="5093732"/>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7D0A6D38-BD69-42BB-939A-08CDBD722706}"/>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Rectangle 27">
              <a:extLst>
                <a:ext uri="{FF2B5EF4-FFF2-40B4-BE49-F238E27FC236}">
                  <a16:creationId xmlns:a16="http://schemas.microsoft.com/office/drawing/2014/main" id="{08BA41E2-41FA-4A75-AF9A-6B742065B1C9}"/>
                </a:ext>
              </a:extLst>
            </p:cNvPr>
            <p:cNvSpPr/>
            <p:nvPr userDrawn="1"/>
          </p:nvSpPr>
          <p:spPr>
            <a:xfrm>
              <a:off x="8609234" y="5658549"/>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extBox 36">
            <a:extLst>
              <a:ext uri="{FF2B5EF4-FFF2-40B4-BE49-F238E27FC236}">
                <a16:creationId xmlns:a16="http://schemas.microsoft.com/office/drawing/2014/main" id="{4CD565B2-C8D0-4317-AACA-1E67384EE8F1}"/>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38" name="Subtitle 2">
            <a:extLst>
              <a:ext uri="{FF2B5EF4-FFF2-40B4-BE49-F238E27FC236}">
                <a16:creationId xmlns:a16="http://schemas.microsoft.com/office/drawing/2014/main" id="{8F20919B-CD95-4204-8DD6-5EF0C7657C5F}"/>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1946416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titl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EA671-22FF-4B03-A1B3-29F12AE7D420}"/>
              </a:ext>
            </a:extLst>
          </p:cNvPr>
          <p:cNvSpPr>
            <a:spLocks noGrp="1"/>
          </p:cNvSpPr>
          <p:nvPr>
            <p:ph type="ctrTitle"/>
          </p:nvPr>
        </p:nvSpPr>
        <p:spPr>
          <a:xfrm>
            <a:off x="2432304" y="3044952"/>
            <a:ext cx="8659368" cy="667512"/>
          </a:xfrm>
        </p:spPr>
        <p:txBody>
          <a:bodyPr anchor="b">
            <a:noAutofit/>
          </a:bodyPr>
          <a:lstStyle>
            <a:lvl1pPr algn="l">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E09869-57C8-4BAC-926B-4EFDA6DEB7E5}"/>
              </a:ext>
            </a:extLst>
          </p:cNvPr>
          <p:cNvSpPr>
            <a:spLocks noGrp="1"/>
          </p:cNvSpPr>
          <p:nvPr>
            <p:ph type="subTitle" idx="1" hasCustomPrompt="1"/>
          </p:nvPr>
        </p:nvSpPr>
        <p:spPr>
          <a:xfrm>
            <a:off x="2432304" y="4005072"/>
            <a:ext cx="8659368" cy="1014984"/>
          </a:xfrm>
        </p:spPr>
        <p:txBody>
          <a:bodyPr lIns="0">
            <a:noAutofit/>
          </a:bodyPr>
          <a:lstStyle>
            <a:lvl1pPr marL="0" indent="0" algn="l">
              <a:buNone/>
              <a:defRPr sz="1600" b="1">
                <a:solidFill>
                  <a:schemeClr val="bg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3" name="Rectangle 12">
            <a:extLst>
              <a:ext uri="{FF2B5EF4-FFF2-40B4-BE49-F238E27FC236}">
                <a16:creationId xmlns:a16="http://schemas.microsoft.com/office/drawing/2014/main" id="{F4F531D2-D646-45F8-9880-E30E27E2E336}"/>
              </a:ext>
            </a:extLst>
          </p:cNvPr>
          <p:cNvSpPr/>
          <p:nvPr/>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21" name="Picture 20">
            <a:extLst>
              <a:ext uri="{FF2B5EF4-FFF2-40B4-BE49-F238E27FC236}">
                <a16:creationId xmlns:a16="http://schemas.microsoft.com/office/drawing/2014/main" id="{586C2572-1F62-4C87-A926-57AA87A96269}"/>
              </a:ext>
            </a:extLst>
          </p:cNvPr>
          <p:cNvPicPr>
            <a:picLocks noChangeAspect="1"/>
          </p:cNvPicPr>
          <p:nvPr/>
        </p:nvPicPr>
        <p:blipFill>
          <a:blip r:embed="rId3"/>
          <a:stretch>
            <a:fillRect/>
          </a:stretch>
        </p:blipFill>
        <p:spPr>
          <a:xfrm>
            <a:off x="268215" y="6349003"/>
            <a:ext cx="2029968" cy="189363"/>
          </a:xfrm>
          <a:prstGeom prst="rect">
            <a:avLst/>
          </a:prstGeom>
        </p:spPr>
      </p:pic>
      <p:cxnSp>
        <p:nvCxnSpPr>
          <p:cNvPr id="22" name="Straight Connector 21">
            <a:extLst>
              <a:ext uri="{FF2B5EF4-FFF2-40B4-BE49-F238E27FC236}">
                <a16:creationId xmlns:a16="http://schemas.microsoft.com/office/drawing/2014/main" id="{D86566CC-F587-4364-9AC9-C8E06BEAA807}"/>
              </a:ext>
            </a:extLst>
          </p:cNvPr>
          <p:cNvCxnSpPr/>
          <p:nvPr/>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10F7F30-2121-467D-9AE7-6799FDCB267F}"/>
              </a:ext>
            </a:extLst>
          </p:cNvPr>
          <p:cNvSpPr/>
          <p:nvPr userDrawn="1"/>
        </p:nvSpPr>
        <p:spPr>
          <a:xfrm>
            <a:off x="2551176" y="3840480"/>
            <a:ext cx="1097280" cy="6881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pic>
        <p:nvPicPr>
          <p:cNvPr id="14" name="Picture 13">
            <a:extLst>
              <a:ext uri="{FF2B5EF4-FFF2-40B4-BE49-F238E27FC236}">
                <a16:creationId xmlns:a16="http://schemas.microsoft.com/office/drawing/2014/main" id="{577E92A2-CB80-43DD-8010-5471CEE64317}"/>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15" name="Straight Connector 14">
            <a:extLst>
              <a:ext uri="{FF2B5EF4-FFF2-40B4-BE49-F238E27FC236}">
                <a16:creationId xmlns:a16="http://schemas.microsoft.com/office/drawing/2014/main" id="{DEA9F1EC-3693-47A4-A3CE-799BEA4F13B1}"/>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F0D291C-B817-4DAF-B00A-1847F6FFE955}"/>
              </a:ext>
            </a:extLst>
          </p:cNvPr>
          <p:cNvGrpSpPr/>
          <p:nvPr userDrawn="1"/>
        </p:nvGrpSpPr>
        <p:grpSpPr>
          <a:xfrm>
            <a:off x="10629811" y="5382386"/>
            <a:ext cx="1302165" cy="1294065"/>
            <a:chOff x="7907065" y="5658549"/>
            <a:chExt cx="1054053" cy="1047496"/>
          </a:xfrm>
        </p:grpSpPr>
        <p:grpSp>
          <p:nvGrpSpPr>
            <p:cNvPr id="17" name="Group 16">
              <a:extLst>
                <a:ext uri="{FF2B5EF4-FFF2-40B4-BE49-F238E27FC236}">
                  <a16:creationId xmlns:a16="http://schemas.microsoft.com/office/drawing/2014/main" id="{AE5E57A2-B8D8-4E1B-B3F6-6516DB731D3A}"/>
                </a:ext>
              </a:extLst>
            </p:cNvPr>
            <p:cNvGrpSpPr/>
            <p:nvPr userDrawn="1"/>
          </p:nvGrpSpPr>
          <p:grpSpPr>
            <a:xfrm>
              <a:off x="7907065" y="6006640"/>
              <a:ext cx="703768" cy="699405"/>
              <a:chOff x="6716748" y="4743655"/>
              <a:chExt cx="703768" cy="699405"/>
            </a:xfrm>
          </p:grpSpPr>
          <p:sp>
            <p:nvSpPr>
              <p:cNvPr id="24" name="Rectangle 23">
                <a:extLst>
                  <a:ext uri="{FF2B5EF4-FFF2-40B4-BE49-F238E27FC236}">
                    <a16:creationId xmlns:a16="http://schemas.microsoft.com/office/drawing/2014/main" id="{CDC43005-FF2B-4EF3-8F92-379164205CF8}"/>
                  </a:ext>
                </a:extLst>
              </p:cNvPr>
              <p:cNvSpPr/>
              <p:nvPr userDrawn="1"/>
            </p:nvSpPr>
            <p:spPr>
              <a:xfrm>
                <a:off x="6716748"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C449939-836E-4507-AFF3-AAB55C43ED76}"/>
                  </a:ext>
                </a:extLst>
              </p:cNvPr>
              <p:cNvSpPr/>
              <p:nvPr userDrawn="1"/>
            </p:nvSpPr>
            <p:spPr>
              <a:xfrm>
                <a:off x="7068632" y="5093732"/>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E2FA1CD-83C5-41A0-8AD5-C4AC6E230751}"/>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id="{D68BA79A-94D7-4A5D-8089-A3AC34E7147D}"/>
                </a:ext>
              </a:extLst>
            </p:cNvPr>
            <p:cNvSpPr/>
            <p:nvPr userDrawn="1"/>
          </p:nvSpPr>
          <p:spPr>
            <a:xfrm>
              <a:off x="8609234" y="5658549"/>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E1C794A8-E764-4770-818F-9F86DA12E964}"/>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28" name="Subtitle 2">
            <a:extLst>
              <a:ext uri="{FF2B5EF4-FFF2-40B4-BE49-F238E27FC236}">
                <a16:creationId xmlns:a16="http://schemas.microsoft.com/office/drawing/2014/main" id="{3A2B88F6-6C9C-46D2-9045-688252962E03}"/>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825154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old Quote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7E164E-3536-4391-B121-38644719A347}"/>
              </a:ext>
            </a:extLst>
          </p:cNvPr>
          <p:cNvSpPr>
            <a:spLocks noGrp="1"/>
          </p:cNvSpPr>
          <p:nvPr>
            <p:ph sz="quarter" idx="13" hasCustomPrompt="1"/>
          </p:nvPr>
        </p:nvSpPr>
        <p:spPr>
          <a:xfrm>
            <a:off x="841248" y="4793092"/>
            <a:ext cx="10515600" cy="914400"/>
          </a:xfrm>
        </p:spPr>
        <p:txBody>
          <a:bodyPr/>
          <a:lstStyle>
            <a:lvl1pPr algn="r">
              <a:defRPr sz="2800" b="0">
                <a:solidFill>
                  <a:schemeClr val="bg1"/>
                </a:solidFill>
                <a:latin typeface="+mj-lt"/>
              </a:defRPr>
            </a:lvl1pPr>
            <a:lvl2pPr marL="0" indent="0">
              <a:buNone/>
              <a:defRPr/>
            </a:lvl2pPr>
          </a:lstStyle>
          <a:p>
            <a:pPr lvl="0"/>
            <a:r>
              <a:rPr lang="en-US" dirty="0"/>
              <a:t>—Edit Master text styles</a:t>
            </a:r>
          </a:p>
        </p:txBody>
      </p:sp>
      <p:sp>
        <p:nvSpPr>
          <p:cNvPr id="13" name="Content Placeholder 12">
            <a:extLst>
              <a:ext uri="{FF2B5EF4-FFF2-40B4-BE49-F238E27FC236}">
                <a16:creationId xmlns:a16="http://schemas.microsoft.com/office/drawing/2014/main" id="{CA2344D2-4D00-4D37-8623-10B545BBCD1F}"/>
              </a:ext>
            </a:extLst>
          </p:cNvPr>
          <p:cNvSpPr>
            <a:spLocks noGrp="1"/>
          </p:cNvSpPr>
          <p:nvPr>
            <p:ph sz="quarter" idx="14"/>
          </p:nvPr>
        </p:nvSpPr>
        <p:spPr>
          <a:xfrm>
            <a:off x="841248" y="813816"/>
            <a:ext cx="10515600" cy="3831336"/>
          </a:xfrm>
        </p:spPr>
        <p:txBody>
          <a:bodyPr anchor="ctr"/>
          <a:lstStyle>
            <a:lvl1pPr>
              <a:defRPr sz="4000" b="1" i="1">
                <a:solidFill>
                  <a:schemeClr val="bg1"/>
                </a:solidFill>
                <a:latin typeface="+mj-lt"/>
              </a:defRPr>
            </a:lvl1pPr>
            <a:lvl2pPr marL="0" indent="0">
              <a:buNone/>
              <a:defRPr sz="3200">
                <a:solidFill>
                  <a:schemeClr val="bg1"/>
                </a:solidFill>
                <a:latin typeface="+mj-lt"/>
              </a:defRPr>
            </a:lvl2pPr>
            <a:lvl3pPr>
              <a:defRPr sz="3200">
                <a:solidFill>
                  <a:schemeClr val="bg1"/>
                </a:solidFill>
                <a:latin typeface="+mj-lt"/>
              </a:defRPr>
            </a:lvl3pPr>
            <a:lvl4pPr>
              <a:defRPr sz="3200">
                <a:solidFill>
                  <a:schemeClr val="bg1"/>
                </a:solidFill>
                <a:latin typeface="+mj-lt"/>
              </a:defRPr>
            </a:lvl4pPr>
            <a:lvl5pPr>
              <a:defRPr sz="3200">
                <a:solidFill>
                  <a:schemeClr val="bg1"/>
                </a:solidFill>
                <a:latin typeface="+mj-lt"/>
              </a:defRPr>
            </a:lvl5pPr>
          </a:lstStyle>
          <a:p>
            <a:pPr lvl="0"/>
            <a:r>
              <a:rPr lang="en-US"/>
              <a:t>Click to edit Master text styles</a:t>
            </a:r>
          </a:p>
        </p:txBody>
      </p:sp>
      <p:pic>
        <p:nvPicPr>
          <p:cNvPr id="20" name="Picture 19">
            <a:extLst>
              <a:ext uri="{FF2B5EF4-FFF2-40B4-BE49-F238E27FC236}">
                <a16:creationId xmlns:a16="http://schemas.microsoft.com/office/drawing/2014/main" id="{1240A107-22E9-4DCD-B1AA-96555E78B6A4}"/>
              </a:ext>
            </a:extLst>
          </p:cNvPr>
          <p:cNvPicPr>
            <a:picLocks noChangeAspect="1"/>
          </p:cNvPicPr>
          <p:nvPr/>
        </p:nvPicPr>
        <p:blipFill>
          <a:blip r:embed="rId3"/>
          <a:stretch>
            <a:fillRect/>
          </a:stretch>
        </p:blipFill>
        <p:spPr>
          <a:xfrm>
            <a:off x="268215" y="6349003"/>
            <a:ext cx="2029968" cy="189363"/>
          </a:xfrm>
          <a:prstGeom prst="rect">
            <a:avLst/>
          </a:prstGeom>
        </p:spPr>
      </p:pic>
      <p:cxnSp>
        <p:nvCxnSpPr>
          <p:cNvPr id="21" name="Straight Connector 20">
            <a:extLst>
              <a:ext uri="{FF2B5EF4-FFF2-40B4-BE49-F238E27FC236}">
                <a16:creationId xmlns:a16="http://schemas.microsoft.com/office/drawing/2014/main" id="{06A2D1DE-7AC0-42E4-8BAE-FBE4098ED42D}"/>
              </a:ext>
            </a:extLst>
          </p:cNvPr>
          <p:cNvCxnSpPr/>
          <p:nvPr/>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004CF8D9-7BF3-454F-91E7-A1B9BB5E3A29}"/>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solidFill>
                <a:latin typeface="+mj-lt"/>
              </a:defRPr>
            </a:lvl1pPr>
          </a:lstStyle>
          <a:p>
            <a:pPr lvl="0"/>
            <a:r>
              <a:rPr lang="en-US" dirty="0"/>
              <a:t>Source(s):</a:t>
            </a:r>
          </a:p>
        </p:txBody>
      </p:sp>
      <p:pic>
        <p:nvPicPr>
          <p:cNvPr id="11" name="Picture 10">
            <a:extLst>
              <a:ext uri="{FF2B5EF4-FFF2-40B4-BE49-F238E27FC236}">
                <a16:creationId xmlns:a16="http://schemas.microsoft.com/office/drawing/2014/main" id="{FF0E1C34-88D4-4FC8-A790-D8DD7312F1DE}"/>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12" name="Straight Connector 11">
            <a:extLst>
              <a:ext uri="{FF2B5EF4-FFF2-40B4-BE49-F238E27FC236}">
                <a16:creationId xmlns:a16="http://schemas.microsoft.com/office/drawing/2014/main" id="{921AAD80-A38E-43B3-BFED-522641F517F2}"/>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D15FF23-EE33-4A57-8354-982AD30F2C2F}"/>
              </a:ext>
            </a:extLst>
          </p:cNvPr>
          <p:cNvGrpSpPr/>
          <p:nvPr userDrawn="1"/>
        </p:nvGrpSpPr>
        <p:grpSpPr>
          <a:xfrm>
            <a:off x="10629811" y="5382386"/>
            <a:ext cx="1302165" cy="1294065"/>
            <a:chOff x="7907065" y="5658549"/>
            <a:chExt cx="1054053" cy="1047496"/>
          </a:xfrm>
        </p:grpSpPr>
        <p:grpSp>
          <p:nvGrpSpPr>
            <p:cNvPr id="16" name="Group 15">
              <a:extLst>
                <a:ext uri="{FF2B5EF4-FFF2-40B4-BE49-F238E27FC236}">
                  <a16:creationId xmlns:a16="http://schemas.microsoft.com/office/drawing/2014/main" id="{44A0F26C-C8FD-4730-8334-A241A39F278D}"/>
                </a:ext>
              </a:extLst>
            </p:cNvPr>
            <p:cNvGrpSpPr/>
            <p:nvPr userDrawn="1"/>
          </p:nvGrpSpPr>
          <p:grpSpPr>
            <a:xfrm>
              <a:off x="7907065" y="6006640"/>
              <a:ext cx="703768" cy="699405"/>
              <a:chOff x="6716748" y="4743655"/>
              <a:chExt cx="703768" cy="699405"/>
            </a:xfrm>
          </p:grpSpPr>
          <p:sp>
            <p:nvSpPr>
              <p:cNvPr id="23" name="Rectangle 22">
                <a:extLst>
                  <a:ext uri="{FF2B5EF4-FFF2-40B4-BE49-F238E27FC236}">
                    <a16:creationId xmlns:a16="http://schemas.microsoft.com/office/drawing/2014/main" id="{CAF926D7-FF73-4906-8AE8-7D9EE738B897}"/>
                  </a:ext>
                </a:extLst>
              </p:cNvPr>
              <p:cNvSpPr/>
              <p:nvPr userDrawn="1"/>
            </p:nvSpPr>
            <p:spPr>
              <a:xfrm>
                <a:off x="6716748"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AEBABB3-964F-4C79-8FE9-4C94B148103A}"/>
                  </a:ext>
                </a:extLst>
              </p:cNvPr>
              <p:cNvSpPr/>
              <p:nvPr userDrawn="1"/>
            </p:nvSpPr>
            <p:spPr>
              <a:xfrm>
                <a:off x="7068632" y="5093732"/>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7A4913F-1BDA-4ECF-8B1C-867712FA4142}"/>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CEEB3042-A887-4CBC-8DDF-EBA6069E6C50}"/>
                </a:ext>
              </a:extLst>
            </p:cNvPr>
            <p:cNvSpPr/>
            <p:nvPr userDrawn="1"/>
          </p:nvSpPr>
          <p:spPr>
            <a:xfrm>
              <a:off x="8609234" y="5658549"/>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25">
            <a:extLst>
              <a:ext uri="{FF2B5EF4-FFF2-40B4-BE49-F238E27FC236}">
                <a16:creationId xmlns:a16="http://schemas.microsoft.com/office/drawing/2014/main" id="{C78C85F3-27E5-4A90-8144-15CE5430F9D6}"/>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27" name="Subtitle 2">
            <a:extLst>
              <a:ext uri="{FF2B5EF4-FFF2-40B4-BE49-F238E27FC236}">
                <a16:creationId xmlns:a16="http://schemas.microsoft.com/office/drawing/2014/main" id="{4EDD894D-3F95-43B0-B9C2-C5B5254A9C0B}"/>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330800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old callout -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17E164E-3536-4391-B121-38644719A347}"/>
              </a:ext>
            </a:extLst>
          </p:cNvPr>
          <p:cNvSpPr>
            <a:spLocks noGrp="1"/>
          </p:cNvSpPr>
          <p:nvPr>
            <p:ph sz="quarter" idx="13"/>
          </p:nvPr>
        </p:nvSpPr>
        <p:spPr>
          <a:xfrm>
            <a:off x="841248" y="813816"/>
            <a:ext cx="10515600" cy="914400"/>
          </a:xfrm>
        </p:spPr>
        <p:txBody>
          <a:bodyPr/>
          <a:lstStyle>
            <a:lvl1pPr algn="l">
              <a:defRPr sz="3600" b="0">
                <a:solidFill>
                  <a:schemeClr val="bg1"/>
                </a:solidFill>
                <a:latin typeface="+mj-lt"/>
              </a:defRPr>
            </a:lvl1pPr>
            <a:lvl2pPr marL="0" indent="0">
              <a:buNone/>
              <a:defRPr/>
            </a:lvl2pPr>
          </a:lstStyle>
          <a:p>
            <a:pPr lvl="0"/>
            <a:r>
              <a:rPr lang="en-US"/>
              <a:t>Click to edit Master text styles</a:t>
            </a:r>
          </a:p>
        </p:txBody>
      </p:sp>
      <p:sp>
        <p:nvSpPr>
          <p:cNvPr id="13" name="Content Placeholder 12">
            <a:extLst>
              <a:ext uri="{FF2B5EF4-FFF2-40B4-BE49-F238E27FC236}">
                <a16:creationId xmlns:a16="http://schemas.microsoft.com/office/drawing/2014/main" id="{CA2344D2-4D00-4D37-8623-10B545BBCD1F}"/>
              </a:ext>
            </a:extLst>
          </p:cNvPr>
          <p:cNvSpPr>
            <a:spLocks noGrp="1"/>
          </p:cNvSpPr>
          <p:nvPr>
            <p:ph sz="quarter" idx="14"/>
          </p:nvPr>
        </p:nvSpPr>
        <p:spPr>
          <a:xfrm>
            <a:off x="841248" y="1865376"/>
            <a:ext cx="10515600" cy="4184650"/>
          </a:xfrm>
        </p:spPr>
        <p:txBody>
          <a:bodyPr anchor="t"/>
          <a:lstStyle>
            <a:lvl1pPr>
              <a:defRPr sz="3200" b="0" i="0">
                <a:solidFill>
                  <a:schemeClr val="bg1"/>
                </a:solidFill>
                <a:latin typeface="+mj-lt"/>
              </a:defRPr>
            </a:lvl1pPr>
            <a:lvl2pPr marL="0" indent="0">
              <a:buNone/>
              <a:defRPr sz="3200">
                <a:solidFill>
                  <a:schemeClr val="bg1"/>
                </a:solidFill>
                <a:latin typeface="+mj-lt"/>
              </a:defRPr>
            </a:lvl2pPr>
            <a:lvl3pPr>
              <a:defRPr sz="3200">
                <a:solidFill>
                  <a:schemeClr val="bg1"/>
                </a:solidFill>
                <a:latin typeface="+mj-lt"/>
              </a:defRPr>
            </a:lvl3pPr>
            <a:lvl4pPr>
              <a:defRPr sz="3200">
                <a:solidFill>
                  <a:schemeClr val="bg1"/>
                </a:solidFill>
                <a:latin typeface="+mj-lt"/>
              </a:defRPr>
            </a:lvl4pPr>
            <a:lvl5pPr>
              <a:defRPr sz="3200">
                <a:solidFill>
                  <a:schemeClr val="bg1"/>
                </a:solidFill>
                <a:latin typeface="+mj-lt"/>
              </a:defRPr>
            </a:lvl5pPr>
          </a:lstStyle>
          <a:p>
            <a:pPr lvl="0"/>
            <a:r>
              <a:rPr lang="en-US"/>
              <a:t>Click to edit Master text styles</a:t>
            </a:r>
          </a:p>
        </p:txBody>
      </p:sp>
      <p:pic>
        <p:nvPicPr>
          <p:cNvPr id="20" name="Picture 19">
            <a:extLst>
              <a:ext uri="{FF2B5EF4-FFF2-40B4-BE49-F238E27FC236}">
                <a16:creationId xmlns:a16="http://schemas.microsoft.com/office/drawing/2014/main" id="{F8612019-A3DD-4EC3-8214-195D0EC8BECD}"/>
              </a:ext>
            </a:extLst>
          </p:cNvPr>
          <p:cNvPicPr>
            <a:picLocks noChangeAspect="1"/>
          </p:cNvPicPr>
          <p:nvPr/>
        </p:nvPicPr>
        <p:blipFill>
          <a:blip r:embed="rId3"/>
          <a:stretch>
            <a:fillRect/>
          </a:stretch>
        </p:blipFill>
        <p:spPr>
          <a:xfrm>
            <a:off x="268215" y="6349003"/>
            <a:ext cx="2029968" cy="189363"/>
          </a:xfrm>
          <a:prstGeom prst="rect">
            <a:avLst/>
          </a:prstGeom>
        </p:spPr>
      </p:pic>
      <p:cxnSp>
        <p:nvCxnSpPr>
          <p:cNvPr id="21" name="Straight Connector 20">
            <a:extLst>
              <a:ext uri="{FF2B5EF4-FFF2-40B4-BE49-F238E27FC236}">
                <a16:creationId xmlns:a16="http://schemas.microsoft.com/office/drawing/2014/main" id="{BF789230-072C-462B-A04F-159E594DF917}"/>
              </a:ext>
            </a:extLst>
          </p:cNvPr>
          <p:cNvCxnSpPr/>
          <p:nvPr/>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E3616563-514C-46EB-B2A9-689540A1AFFD}"/>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solidFill>
                <a:latin typeface="+mj-lt"/>
              </a:defRPr>
            </a:lvl1pPr>
          </a:lstStyle>
          <a:p>
            <a:pPr lvl="0"/>
            <a:r>
              <a:rPr lang="en-US" dirty="0"/>
              <a:t>Source(s):</a:t>
            </a:r>
          </a:p>
        </p:txBody>
      </p:sp>
      <p:pic>
        <p:nvPicPr>
          <p:cNvPr id="11" name="Picture 10">
            <a:extLst>
              <a:ext uri="{FF2B5EF4-FFF2-40B4-BE49-F238E27FC236}">
                <a16:creationId xmlns:a16="http://schemas.microsoft.com/office/drawing/2014/main" id="{6D7C4901-06C0-458D-8C6E-103A03DD38A6}"/>
              </a:ext>
            </a:extLst>
          </p:cNvPr>
          <p:cNvPicPr>
            <a:picLocks noChangeAspect="1"/>
          </p:cNvPicPr>
          <p:nvPr userDrawn="1"/>
        </p:nvPicPr>
        <p:blipFill>
          <a:blip r:embed="rId3"/>
          <a:stretch>
            <a:fillRect/>
          </a:stretch>
        </p:blipFill>
        <p:spPr>
          <a:xfrm>
            <a:off x="268215" y="6349003"/>
            <a:ext cx="2029968" cy="189363"/>
          </a:xfrm>
          <a:prstGeom prst="rect">
            <a:avLst/>
          </a:prstGeom>
        </p:spPr>
      </p:pic>
      <p:cxnSp>
        <p:nvCxnSpPr>
          <p:cNvPr id="12" name="Straight Connector 11">
            <a:extLst>
              <a:ext uri="{FF2B5EF4-FFF2-40B4-BE49-F238E27FC236}">
                <a16:creationId xmlns:a16="http://schemas.microsoft.com/office/drawing/2014/main" id="{712F9DDB-A336-4879-923A-A6A10A69AEC2}"/>
              </a:ext>
            </a:extLst>
          </p:cNvPr>
          <p:cNvCxnSpPr/>
          <p:nvPr userDrawn="1"/>
        </p:nvCxnSpPr>
        <p:spPr>
          <a:xfrm>
            <a:off x="2576945" y="6455427"/>
            <a:ext cx="57981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E10B12D-D989-4A0F-ABCB-FD1E13D4200B}"/>
              </a:ext>
            </a:extLst>
          </p:cNvPr>
          <p:cNvGrpSpPr/>
          <p:nvPr userDrawn="1"/>
        </p:nvGrpSpPr>
        <p:grpSpPr>
          <a:xfrm>
            <a:off x="10629811" y="5382386"/>
            <a:ext cx="1302165" cy="1294065"/>
            <a:chOff x="7907065" y="5658549"/>
            <a:chExt cx="1054053" cy="1047496"/>
          </a:xfrm>
        </p:grpSpPr>
        <p:grpSp>
          <p:nvGrpSpPr>
            <p:cNvPr id="16" name="Group 15">
              <a:extLst>
                <a:ext uri="{FF2B5EF4-FFF2-40B4-BE49-F238E27FC236}">
                  <a16:creationId xmlns:a16="http://schemas.microsoft.com/office/drawing/2014/main" id="{C764F9EA-FD26-4DA0-B8C0-89030724256D}"/>
                </a:ext>
              </a:extLst>
            </p:cNvPr>
            <p:cNvGrpSpPr/>
            <p:nvPr userDrawn="1"/>
          </p:nvGrpSpPr>
          <p:grpSpPr>
            <a:xfrm>
              <a:off x="7907065" y="6006640"/>
              <a:ext cx="703768" cy="699405"/>
              <a:chOff x="6716748" y="4743655"/>
              <a:chExt cx="703768" cy="699405"/>
            </a:xfrm>
          </p:grpSpPr>
          <p:sp>
            <p:nvSpPr>
              <p:cNvPr id="23" name="Rectangle 22">
                <a:extLst>
                  <a:ext uri="{FF2B5EF4-FFF2-40B4-BE49-F238E27FC236}">
                    <a16:creationId xmlns:a16="http://schemas.microsoft.com/office/drawing/2014/main" id="{6FA72589-D8EF-4F35-BACF-3401A75DB6D5}"/>
                  </a:ext>
                </a:extLst>
              </p:cNvPr>
              <p:cNvSpPr/>
              <p:nvPr userDrawn="1"/>
            </p:nvSpPr>
            <p:spPr>
              <a:xfrm>
                <a:off x="6716748"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BB4FDAE-17F8-4F19-936A-F28D135C5203}"/>
                  </a:ext>
                </a:extLst>
              </p:cNvPr>
              <p:cNvSpPr/>
              <p:nvPr userDrawn="1"/>
            </p:nvSpPr>
            <p:spPr>
              <a:xfrm>
                <a:off x="7068632" y="5093732"/>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C8D5E67-1056-4518-9392-AE2C56CF7589}"/>
                  </a:ext>
                </a:extLst>
              </p:cNvPr>
              <p:cNvSpPr/>
              <p:nvPr userDrawn="1"/>
            </p:nvSpPr>
            <p:spPr>
              <a:xfrm>
                <a:off x="7068632" y="4743655"/>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EAD54E3D-7CC4-4F68-AAC1-EDD019441E4B}"/>
                </a:ext>
              </a:extLst>
            </p:cNvPr>
            <p:cNvSpPr/>
            <p:nvPr userDrawn="1"/>
          </p:nvSpPr>
          <p:spPr>
            <a:xfrm>
              <a:off x="8609234" y="5658549"/>
              <a:ext cx="351884" cy="349328"/>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F4CB5987-998D-46A6-9735-FEF2145580B2}"/>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solidFill>
              </a:rPr>
              <a:t>‹#›</a:t>
            </a:fld>
            <a:endParaRPr lang="en-US" sz="1200" dirty="0">
              <a:solidFill>
                <a:schemeClr val="bg1"/>
              </a:solidFill>
            </a:endParaRPr>
          </a:p>
        </p:txBody>
      </p:sp>
      <p:sp>
        <p:nvSpPr>
          <p:cNvPr id="33" name="Subtitle 2">
            <a:extLst>
              <a:ext uri="{FF2B5EF4-FFF2-40B4-BE49-F238E27FC236}">
                <a16:creationId xmlns:a16="http://schemas.microsoft.com/office/drawing/2014/main" id="{7942873A-0BE7-40CE-9DE4-D9AEF6E76DBA}"/>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bg1"/>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2144889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F07A-B26D-4D39-B2B2-3CAADF5B853A}"/>
              </a:ext>
            </a:extLst>
          </p:cNvPr>
          <p:cNvSpPr>
            <a:spLocks noGrp="1"/>
          </p:cNvSpPr>
          <p:nvPr>
            <p:ph type="title"/>
          </p:nvPr>
        </p:nvSpPr>
        <p:spPr>
          <a:xfrm>
            <a:off x="841248" y="365127"/>
            <a:ext cx="10515600" cy="1325563"/>
          </a:xfrm>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4BB82E-09D5-4600-832B-FA27DDA0A945}"/>
              </a:ext>
            </a:extLst>
          </p:cNvPr>
          <p:cNvSpPr>
            <a:spLocks noGrp="1"/>
          </p:cNvSpPr>
          <p:nvPr>
            <p:ph idx="1"/>
          </p:nvPr>
        </p:nvSpPr>
        <p:spPr>
          <a:xfrm>
            <a:off x="841248" y="1828800"/>
            <a:ext cx="10515600" cy="4351338"/>
          </a:xfrm>
        </p:spPr>
        <p:txBody>
          <a:bodyPr/>
          <a:lstStyle>
            <a:lvl2pPr marL="438912" indent="-256032">
              <a:defRPr/>
            </a:lvl2pPr>
            <a:lvl3pPr marL="530352" indent="-256032">
              <a:defRPr/>
            </a:lvl3pPr>
            <a:lvl4pPr marL="621792" indent="-256032">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AC059E49-D5DE-4289-8278-72F6107F5513}"/>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15" name="Straight Connector 14">
            <a:extLst>
              <a:ext uri="{FF2B5EF4-FFF2-40B4-BE49-F238E27FC236}">
                <a16:creationId xmlns:a16="http://schemas.microsoft.com/office/drawing/2014/main" id="{3DF6A39E-26D0-4DAD-86D4-5690EE509CCF}"/>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A5EBC6B6-386B-477E-AB26-A77A30784ADA}"/>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
        <p:nvSpPr>
          <p:cNvPr id="8" name="Text Placeholder 7">
            <a:extLst>
              <a:ext uri="{FF2B5EF4-FFF2-40B4-BE49-F238E27FC236}">
                <a16:creationId xmlns:a16="http://schemas.microsoft.com/office/drawing/2014/main" id="{760F6C6F-8426-4144-B82A-7DF54CFC13C2}"/>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9" name="Picture 8">
            <a:extLst>
              <a:ext uri="{FF2B5EF4-FFF2-40B4-BE49-F238E27FC236}">
                <a16:creationId xmlns:a16="http://schemas.microsoft.com/office/drawing/2014/main" id="{684350FC-DA0A-4872-91C7-40BCBEFD303F}"/>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0" name="Straight Connector 9">
            <a:extLst>
              <a:ext uri="{FF2B5EF4-FFF2-40B4-BE49-F238E27FC236}">
                <a16:creationId xmlns:a16="http://schemas.microsoft.com/office/drawing/2014/main" id="{7C0FCAB5-E8C0-4AEA-8741-5C1DE32F7ED3}"/>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3B55EE-8D33-4617-A10C-EAC44073612A}"/>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Tree>
    <p:extLst>
      <p:ext uri="{BB962C8B-B14F-4D97-AF65-F5344CB8AC3E}">
        <p14:creationId xmlns:p14="http://schemas.microsoft.com/office/powerpoint/2010/main" val="3110426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w Rocke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F07A-B26D-4D39-B2B2-3CAADF5B853A}"/>
              </a:ext>
            </a:extLst>
          </p:cNvPr>
          <p:cNvSpPr>
            <a:spLocks noGrp="1"/>
          </p:cNvSpPr>
          <p:nvPr>
            <p:ph type="title"/>
          </p:nvPr>
        </p:nvSpPr>
        <p:spPr>
          <a:xfrm>
            <a:off x="841248" y="365127"/>
            <a:ext cx="10515600" cy="1325563"/>
          </a:xfrm>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E4BB82E-09D5-4600-832B-FA27DDA0A945}"/>
              </a:ext>
            </a:extLst>
          </p:cNvPr>
          <p:cNvSpPr>
            <a:spLocks noGrp="1"/>
          </p:cNvSpPr>
          <p:nvPr>
            <p:ph idx="1"/>
          </p:nvPr>
        </p:nvSpPr>
        <p:spPr>
          <a:xfrm>
            <a:off x="841248" y="1828800"/>
            <a:ext cx="10515600" cy="4351338"/>
          </a:xfrm>
        </p:spPr>
        <p:txBody>
          <a:bodyPr/>
          <a:lstStyle>
            <a:lvl2pPr marL="438912" indent="-256032">
              <a:defRPr/>
            </a:lvl2pPr>
            <a:lvl3pPr marL="530352" indent="-256032">
              <a:defRPr/>
            </a:lvl3pPr>
            <a:lvl4pPr marL="621792" indent="-256032">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AC059E49-D5DE-4289-8278-72F6107F5513}"/>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15" name="Straight Connector 14">
            <a:extLst>
              <a:ext uri="{FF2B5EF4-FFF2-40B4-BE49-F238E27FC236}">
                <a16:creationId xmlns:a16="http://schemas.microsoft.com/office/drawing/2014/main" id="{3DF6A39E-26D0-4DAD-86D4-5690EE509CCF}"/>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760F6C6F-8426-4144-B82A-7DF54CFC13C2}"/>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0" name="Picture 9">
            <a:extLst>
              <a:ext uri="{FF2B5EF4-FFF2-40B4-BE49-F238E27FC236}">
                <a16:creationId xmlns:a16="http://schemas.microsoft.com/office/drawing/2014/main" id="{2786C75E-B9E5-45DF-A35F-1EBB5F1DAD06}"/>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1" name="Straight Connector 10">
            <a:extLst>
              <a:ext uri="{FF2B5EF4-FFF2-40B4-BE49-F238E27FC236}">
                <a16:creationId xmlns:a16="http://schemas.microsoft.com/office/drawing/2014/main" id="{7526BAF9-5345-46B4-A983-921CBF857F9C}"/>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52D66B1C-3747-4C4C-8F3F-49D43D051A80}"/>
              </a:ext>
            </a:extLst>
          </p:cNvPr>
          <p:cNvGrpSpPr/>
          <p:nvPr userDrawn="1"/>
        </p:nvGrpSpPr>
        <p:grpSpPr>
          <a:xfrm>
            <a:off x="10645995" y="5398570"/>
            <a:ext cx="1302165" cy="1294065"/>
            <a:chOff x="7907065" y="5658549"/>
            <a:chExt cx="1054053" cy="1047496"/>
          </a:xfrm>
        </p:grpSpPr>
        <p:grpSp>
          <p:nvGrpSpPr>
            <p:cNvPr id="31" name="Group 30">
              <a:extLst>
                <a:ext uri="{FF2B5EF4-FFF2-40B4-BE49-F238E27FC236}">
                  <a16:creationId xmlns:a16="http://schemas.microsoft.com/office/drawing/2014/main" id="{AA6F6F8C-D1F3-4EF9-833C-38C0F65280FF}"/>
                </a:ext>
              </a:extLst>
            </p:cNvPr>
            <p:cNvGrpSpPr/>
            <p:nvPr userDrawn="1"/>
          </p:nvGrpSpPr>
          <p:grpSpPr>
            <a:xfrm>
              <a:off x="7907065" y="6006640"/>
              <a:ext cx="703768" cy="699405"/>
              <a:chOff x="6716748" y="4743655"/>
              <a:chExt cx="703768" cy="699405"/>
            </a:xfrm>
          </p:grpSpPr>
          <p:sp>
            <p:nvSpPr>
              <p:cNvPr id="33" name="Rectangle 32">
                <a:extLst>
                  <a:ext uri="{FF2B5EF4-FFF2-40B4-BE49-F238E27FC236}">
                    <a16:creationId xmlns:a16="http://schemas.microsoft.com/office/drawing/2014/main" id="{307B1453-5F2F-44F7-875B-C252A9203A00}"/>
                  </a:ext>
                </a:extLst>
              </p:cNvPr>
              <p:cNvSpPr/>
              <p:nvPr userDrawn="1"/>
            </p:nvSpPr>
            <p:spPr>
              <a:xfrm>
                <a:off x="6716748"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48AE235-B3FA-4C2F-A834-7307AF2C4CAF}"/>
                  </a:ext>
                </a:extLst>
              </p:cNvPr>
              <p:cNvSpPr/>
              <p:nvPr userDrawn="1"/>
            </p:nvSpPr>
            <p:spPr>
              <a:xfrm>
                <a:off x="7068632" y="5093732"/>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FE6AA76D-7630-4A15-9A30-88AD26CFB0D9}"/>
                  </a:ext>
                </a:extLst>
              </p:cNvPr>
              <p:cNvSpPr/>
              <p:nvPr userDrawn="1"/>
            </p:nvSpPr>
            <p:spPr>
              <a:xfrm>
                <a:off x="7068632" y="4743655"/>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a:extLst>
                <a:ext uri="{FF2B5EF4-FFF2-40B4-BE49-F238E27FC236}">
                  <a16:creationId xmlns:a16="http://schemas.microsoft.com/office/drawing/2014/main" id="{06F52619-00CF-407E-9348-0017090AF540}"/>
                </a:ext>
              </a:extLst>
            </p:cNvPr>
            <p:cNvSpPr/>
            <p:nvPr userDrawn="1"/>
          </p:nvSpPr>
          <p:spPr>
            <a:xfrm>
              <a:off x="8609234" y="5658549"/>
              <a:ext cx="351884" cy="34932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TextBox 35">
            <a:extLst>
              <a:ext uri="{FF2B5EF4-FFF2-40B4-BE49-F238E27FC236}">
                <a16:creationId xmlns:a16="http://schemas.microsoft.com/office/drawing/2014/main" id="{A2E10ACE-691E-4FB0-8CB2-BC359F9BC6E4}"/>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37" name="Subtitle 2">
            <a:extLst>
              <a:ext uri="{FF2B5EF4-FFF2-40B4-BE49-F238E27FC236}">
                <a16:creationId xmlns:a16="http://schemas.microsoft.com/office/drawing/2014/main" id="{20D54243-D235-41F9-9C1B-9391E5A5AA6C}"/>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37085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8E11-CEBA-449E-927B-D8E59CC1F4E0}"/>
              </a:ext>
            </a:extLst>
          </p:cNvPr>
          <p:cNvSpPr>
            <a:spLocks noGrp="1"/>
          </p:cNvSpPr>
          <p:nvPr>
            <p:ph type="title"/>
          </p:nvPr>
        </p:nvSpPr>
        <p:spPr>
          <a:xfrm>
            <a:off x="841248" y="365127"/>
            <a:ext cx="10515600" cy="1325563"/>
          </a:xfrm>
        </p:spPr>
        <p:txBody>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1D26A9-B449-4FFF-9386-8866C190FFBE}"/>
              </a:ext>
            </a:extLst>
          </p:cNvPr>
          <p:cNvSpPr>
            <a:spLocks noGrp="1"/>
          </p:cNvSpPr>
          <p:nvPr>
            <p:ph sz="half" idx="1"/>
          </p:nvPr>
        </p:nvSpPr>
        <p:spPr>
          <a:xfrm>
            <a:off x="841248" y="1828800"/>
            <a:ext cx="508406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F0C28FA-AD30-4676-BCEC-FC84047ED2F3}"/>
              </a:ext>
            </a:extLst>
          </p:cNvPr>
          <p:cNvSpPr>
            <a:spLocks noGrp="1"/>
          </p:cNvSpPr>
          <p:nvPr>
            <p:ph sz="half" idx="2"/>
          </p:nvPr>
        </p:nvSpPr>
        <p:spPr>
          <a:xfrm>
            <a:off x="6266689" y="1828800"/>
            <a:ext cx="508406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3CBC0809-9F20-4535-90FB-30C8A82592D8}"/>
              </a:ext>
            </a:extLst>
          </p:cNvPr>
          <p:cNvPicPr>
            <a:picLocks noChangeAspect="1"/>
          </p:cNvPicPr>
          <p:nvPr/>
        </p:nvPicPr>
        <p:blipFill>
          <a:blip r:embed="rId2"/>
          <a:stretch>
            <a:fillRect/>
          </a:stretch>
        </p:blipFill>
        <p:spPr>
          <a:xfrm>
            <a:off x="267265" y="6348876"/>
            <a:ext cx="2031311" cy="189488"/>
          </a:xfrm>
          <a:prstGeom prst="rect">
            <a:avLst/>
          </a:prstGeom>
        </p:spPr>
      </p:pic>
      <p:cxnSp>
        <p:nvCxnSpPr>
          <p:cNvPr id="16" name="Straight Connector 15">
            <a:extLst>
              <a:ext uri="{FF2B5EF4-FFF2-40B4-BE49-F238E27FC236}">
                <a16:creationId xmlns:a16="http://schemas.microsoft.com/office/drawing/2014/main" id="{91E4646C-C337-49D2-8ED5-2EC9BFD5068A}"/>
              </a:ext>
            </a:extLst>
          </p:cNvPr>
          <p:cNvCxnSpPr/>
          <p:nvPr/>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AA7BB8D8-C560-44D3-960B-633BF96822FD}"/>
              </a:ext>
            </a:extLst>
          </p:cNvPr>
          <p:cNvSpPr>
            <a:spLocks noGrp="1"/>
          </p:cNvSpPr>
          <p:nvPr>
            <p:ph type="body" sz="quarter" idx="15" hasCustomPrompt="1"/>
          </p:nvPr>
        </p:nvSpPr>
        <p:spPr>
          <a:xfrm>
            <a:off x="-1" y="6633274"/>
            <a:ext cx="10712741" cy="224726"/>
          </a:xfrm>
        </p:spPr>
        <p:txBody>
          <a:bodyPr anchor="b"/>
          <a:lstStyle>
            <a:lvl1pPr algn="ctr">
              <a:defRPr sz="800">
                <a:solidFill>
                  <a:schemeClr val="bg1">
                    <a:lumMod val="50000"/>
                  </a:schemeClr>
                </a:solidFill>
                <a:latin typeface="+mj-lt"/>
              </a:defRPr>
            </a:lvl1pPr>
          </a:lstStyle>
          <a:p>
            <a:pPr lvl="0"/>
            <a:r>
              <a:rPr lang="en-US" dirty="0"/>
              <a:t>Source(s):</a:t>
            </a:r>
          </a:p>
        </p:txBody>
      </p:sp>
      <p:pic>
        <p:nvPicPr>
          <p:cNvPr id="10" name="Picture 9">
            <a:extLst>
              <a:ext uri="{FF2B5EF4-FFF2-40B4-BE49-F238E27FC236}">
                <a16:creationId xmlns:a16="http://schemas.microsoft.com/office/drawing/2014/main" id="{B9CFB3F2-9D44-4B9D-B163-F19193A0689A}"/>
              </a:ext>
            </a:extLst>
          </p:cNvPr>
          <p:cNvPicPr>
            <a:picLocks noChangeAspect="1"/>
          </p:cNvPicPr>
          <p:nvPr userDrawn="1"/>
        </p:nvPicPr>
        <p:blipFill>
          <a:blip r:embed="rId2"/>
          <a:stretch>
            <a:fillRect/>
          </a:stretch>
        </p:blipFill>
        <p:spPr>
          <a:xfrm>
            <a:off x="267265" y="6348876"/>
            <a:ext cx="2031311" cy="189488"/>
          </a:xfrm>
          <a:prstGeom prst="rect">
            <a:avLst/>
          </a:prstGeom>
        </p:spPr>
      </p:pic>
      <p:cxnSp>
        <p:nvCxnSpPr>
          <p:cNvPr id="11" name="Straight Connector 10">
            <a:extLst>
              <a:ext uri="{FF2B5EF4-FFF2-40B4-BE49-F238E27FC236}">
                <a16:creationId xmlns:a16="http://schemas.microsoft.com/office/drawing/2014/main" id="{12F74807-6407-4D7C-9EE1-F42DE29FFF9B}"/>
              </a:ext>
            </a:extLst>
          </p:cNvPr>
          <p:cNvCxnSpPr/>
          <p:nvPr userDrawn="1"/>
        </p:nvCxnSpPr>
        <p:spPr>
          <a:xfrm>
            <a:off x="2576945" y="6455427"/>
            <a:ext cx="5798128" cy="0"/>
          </a:xfrm>
          <a:prstGeom prst="line">
            <a:avLst/>
          </a:prstGeom>
          <a:ln w="12700">
            <a:solidFill>
              <a:srgbClr val="898989"/>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D66A6B-45EC-42AF-A74B-4AFEF0EDC2C8}"/>
              </a:ext>
            </a:extLst>
          </p:cNvPr>
          <p:cNvSpPr txBox="1"/>
          <p:nvPr userDrawn="1"/>
        </p:nvSpPr>
        <p:spPr>
          <a:xfrm>
            <a:off x="11521440" y="6242348"/>
            <a:ext cx="426720" cy="402075"/>
          </a:xfrm>
          <a:prstGeom prst="rect">
            <a:avLst/>
          </a:prstGeom>
          <a:noFill/>
        </p:spPr>
        <p:txBody>
          <a:bodyPr wrap="square" lIns="0" rIns="0" rtlCol="0" anchor="ctr">
            <a:noAutofit/>
          </a:bodyPr>
          <a:lstStyle/>
          <a:p>
            <a:pPr marL="27432" indent="-27432" algn="ctr">
              <a:spcBef>
                <a:spcPts val="500"/>
              </a:spcBef>
              <a:buFont typeface="Calibri" panose="020F0502020204030204" pitchFamily="34" charset="0"/>
              <a:buChar char="​"/>
            </a:pPr>
            <a:fld id="{3A37628D-2A37-4C0B-85F8-7156981E6DF2}" type="slidenum">
              <a:rPr lang="en-US" sz="1200" smtClean="0">
                <a:solidFill>
                  <a:schemeClr val="bg1">
                    <a:lumMod val="50000"/>
                  </a:schemeClr>
                </a:solidFill>
              </a:rPr>
              <a:t>‹#›</a:t>
            </a:fld>
            <a:endParaRPr lang="en-US" sz="1200" dirty="0">
              <a:solidFill>
                <a:schemeClr val="bg1">
                  <a:lumMod val="50000"/>
                </a:schemeClr>
              </a:solidFill>
            </a:endParaRPr>
          </a:p>
        </p:txBody>
      </p:sp>
      <p:sp>
        <p:nvSpPr>
          <p:cNvPr id="18" name="Subtitle 2">
            <a:extLst>
              <a:ext uri="{FF2B5EF4-FFF2-40B4-BE49-F238E27FC236}">
                <a16:creationId xmlns:a16="http://schemas.microsoft.com/office/drawing/2014/main" id="{E7B15669-A579-44FA-988D-81CB04EB414C}"/>
              </a:ext>
            </a:extLst>
          </p:cNvPr>
          <p:cNvSpPr txBox="1">
            <a:spLocks/>
          </p:cNvSpPr>
          <p:nvPr userDrawn="1"/>
        </p:nvSpPr>
        <p:spPr>
          <a:xfrm>
            <a:off x="8233930" y="6375974"/>
            <a:ext cx="2917603" cy="30047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1" i="0" kern="1200">
                <a:solidFill>
                  <a:srgbClr val="00ECD6"/>
                </a:solidFill>
                <a:effectLst/>
                <a:latin typeface="Myriad Pro" panose="020B0403030403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yriad Pro Light" panose="020B0403030403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yriad Pro Light" panose="020B0403030403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yriad Pro Light" panose="020B04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800" b="1" i="0" kern="1200" spc="100" baseline="0" dirty="0">
                <a:solidFill>
                  <a:schemeClr val="tx2"/>
                </a:solidFill>
                <a:effectLst/>
                <a:latin typeface="Calibri" panose="020F0502020204030204" pitchFamily="34" charset="0"/>
                <a:ea typeface="+mn-ea"/>
                <a:cs typeface="Calibri" panose="020F0502020204030204" pitchFamily="34" charset="0"/>
              </a:rPr>
              <a:t>SOLUTIONS FOR YOUR INNOVATION JOURNEY</a:t>
            </a:r>
          </a:p>
        </p:txBody>
      </p:sp>
    </p:spTree>
    <p:extLst>
      <p:ext uri="{BB962C8B-B14F-4D97-AF65-F5344CB8AC3E}">
        <p14:creationId xmlns:p14="http://schemas.microsoft.com/office/powerpoint/2010/main" val="1958601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D58DF2-F0BF-4946-8227-84528B3AC7D9}"/>
              </a:ext>
            </a:extLst>
          </p:cNvPr>
          <p:cNvSpPr>
            <a:spLocks noGrp="1"/>
          </p:cNvSpPr>
          <p:nvPr>
            <p:ph type="title"/>
          </p:nvPr>
        </p:nvSpPr>
        <p:spPr>
          <a:xfrm>
            <a:off x="841248" y="365760"/>
            <a:ext cx="10515600" cy="1325563"/>
          </a:xfrm>
          <a:prstGeom prst="rect">
            <a:avLst/>
          </a:prstGeom>
        </p:spPr>
        <p:txBody>
          <a:bodyPr vert="horz" lIns="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AB6089E-7787-49CE-BA47-EB3CE70B75EB}"/>
              </a:ext>
            </a:extLst>
          </p:cNvPr>
          <p:cNvSpPr>
            <a:spLocks noGrp="1"/>
          </p:cNvSpPr>
          <p:nvPr>
            <p:ph type="body" idx="1"/>
          </p:nvPr>
        </p:nvSpPr>
        <p:spPr>
          <a:xfrm>
            <a:off x="841248" y="1828800"/>
            <a:ext cx="10515600" cy="435133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01966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20"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1" r:id="rId24"/>
    <p:sldLayoutId id="2147483722" r:id="rId25"/>
    <p:sldLayoutId id="2147483723" r:id="rId26"/>
  </p:sldLayoutIdLst>
  <p:hf hdr="0" ftr="0" dt="0"/>
  <p:txStyles>
    <p:titleStyle>
      <a:lvl1pPr algn="l" defTabSz="6858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685800" rtl="0" eaLnBrk="1" latinLnBrk="0" hangingPunct="1">
        <a:lnSpc>
          <a:spcPct val="100000"/>
        </a:lnSpc>
        <a:spcBef>
          <a:spcPts val="1000"/>
        </a:spcBef>
        <a:buFont typeface="Arial" panose="020B0604020202020204" pitchFamily="34" charset="0"/>
        <a:buNone/>
        <a:defRPr sz="2000" kern="1200">
          <a:solidFill>
            <a:schemeClr val="tx1">
              <a:lumMod val="65000"/>
              <a:lumOff val="35000"/>
            </a:schemeClr>
          </a:solidFill>
          <a:latin typeface="+mj-lt"/>
          <a:ea typeface="+mn-ea"/>
          <a:cs typeface="+mn-cs"/>
        </a:defRPr>
      </a:lvl1pPr>
      <a:lvl2pPr marL="438912" indent="-256032" algn="l" defTabSz="6858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mj-lt"/>
          <a:ea typeface="+mn-ea"/>
          <a:cs typeface="+mn-cs"/>
        </a:defRPr>
      </a:lvl2pPr>
      <a:lvl3pPr marL="530352" indent="-256032" algn="l" defTabSz="685800" rtl="0" eaLnBrk="1" latinLnBrk="0" hangingPunct="1">
        <a:lnSpc>
          <a:spcPct val="100000"/>
        </a:lnSpc>
        <a:spcBef>
          <a:spcPts val="500"/>
        </a:spcBef>
        <a:buFont typeface="Arial" panose="020B0604020202020204" pitchFamily="34" charset="0"/>
        <a:buChar char="•"/>
        <a:defRPr sz="1600" kern="1200">
          <a:solidFill>
            <a:schemeClr val="tx1">
              <a:lumMod val="65000"/>
              <a:lumOff val="35000"/>
            </a:schemeClr>
          </a:solidFill>
          <a:latin typeface="+mj-lt"/>
          <a:ea typeface="+mn-ea"/>
          <a:cs typeface="+mn-cs"/>
        </a:defRPr>
      </a:lvl3pPr>
      <a:lvl4pPr marL="621792" indent="-256032" algn="l" defTabSz="685800" rtl="0" eaLnBrk="1" latinLnBrk="0" hangingPunct="1">
        <a:lnSpc>
          <a:spcPct val="100000"/>
        </a:lnSpc>
        <a:spcBef>
          <a:spcPts val="500"/>
        </a:spcBef>
        <a:buFont typeface="Arial" panose="020B0604020202020204" pitchFamily="34" charset="0"/>
        <a:buChar char="•"/>
        <a:defRPr sz="1400" kern="1200">
          <a:solidFill>
            <a:schemeClr val="tx1">
              <a:lumMod val="65000"/>
              <a:lumOff val="35000"/>
            </a:schemeClr>
          </a:solidFill>
          <a:latin typeface="+mj-lt"/>
          <a:ea typeface="+mn-ea"/>
          <a:cs typeface="+mn-cs"/>
        </a:defRPr>
      </a:lvl4pPr>
      <a:lvl5pPr marL="713232" indent="-256032" algn="l" defTabSz="685800" rtl="0" eaLnBrk="1" latinLnBrk="0" hangingPunct="1">
        <a:lnSpc>
          <a:spcPct val="100000"/>
        </a:lnSpc>
        <a:spcBef>
          <a:spcPts val="500"/>
        </a:spcBef>
        <a:buFont typeface="Arial" panose="020B0604020202020204" pitchFamily="34" charset="0"/>
        <a:buChar char="•"/>
        <a:defRPr sz="1200" kern="1200">
          <a:solidFill>
            <a:schemeClr val="tx1">
              <a:lumMod val="65000"/>
              <a:lumOff val="35000"/>
            </a:schemeClr>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4.jpeg"/><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48.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1.png"/><Relationship Id="rId1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60.png"/><Relationship Id="rId17" Type="http://schemas.openxmlformats.org/officeDocument/2006/relationships/image" Target="../media/image72.png"/><Relationship Id="rId2" Type="http://schemas.openxmlformats.org/officeDocument/2006/relationships/image" Target="../media/image63.png"/><Relationship Id="rId16" Type="http://schemas.openxmlformats.org/officeDocument/2006/relationships/image" Target="../media/image71.png"/><Relationship Id="rId1" Type="http://schemas.openxmlformats.org/officeDocument/2006/relationships/slideLayout" Target="../slideLayouts/slideLayout18.xml"/><Relationship Id="rId6" Type="http://schemas.openxmlformats.org/officeDocument/2006/relationships/image" Target="../media/image67.png"/><Relationship Id="rId11" Type="http://schemas.openxmlformats.org/officeDocument/2006/relationships/image" Target="../media/image59.png"/><Relationship Id="rId5" Type="http://schemas.openxmlformats.org/officeDocument/2006/relationships/image" Target="../media/image66.png"/><Relationship Id="rId15" Type="http://schemas.openxmlformats.org/officeDocument/2006/relationships/image" Target="../media/image70.png"/><Relationship Id="rId10" Type="http://schemas.openxmlformats.org/officeDocument/2006/relationships/image" Target="../media/image58.png"/><Relationship Id="rId4" Type="http://schemas.openxmlformats.org/officeDocument/2006/relationships/image" Target="../media/image65.png"/><Relationship Id="rId9" Type="http://schemas.openxmlformats.org/officeDocument/2006/relationships/image" Target="../media/image55.png"/><Relationship Id="rId1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7.tiff"/><Relationship Id="rId4" Type="http://schemas.openxmlformats.org/officeDocument/2006/relationships/image" Target="../media/image26.tiff"/></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ctrTitle"/>
          </p:nvPr>
        </p:nvSpPr>
        <p:spPr>
          <a:xfrm>
            <a:off x="1149927" y="2300646"/>
            <a:ext cx="9462655" cy="2225066"/>
          </a:xfrm>
          <a:prstGeom prst="rect">
            <a:avLst/>
          </a:prstGeom>
        </p:spPr>
        <p:txBody>
          <a:bodyPr vert="horz" wrap="square" lIns="91425" tIns="91425" rIns="91425" bIns="91425" rtlCol="0" anchor="t" anchorCtr="0">
            <a:noAutofit/>
          </a:bodyPr>
          <a:lstStyle/>
          <a:p>
            <a:pPr lvl="0"/>
            <a:r>
              <a:rPr lang="en" sz="3200" b="1" dirty="0">
                <a:solidFill>
                  <a:schemeClr val="tx1"/>
                </a:solidFill>
                <a:latin typeface="Franklin Gothic Book" panose="020B0503020102020204" pitchFamily="34" charset="0"/>
              </a:rPr>
              <a:t>18</a:t>
            </a:r>
            <a:r>
              <a:rPr lang="en" sz="3200" b="1" baseline="30000" dirty="0">
                <a:solidFill>
                  <a:schemeClr val="tx1"/>
                </a:solidFill>
                <a:latin typeface="Franklin Gothic Book" panose="020B0503020102020204" pitchFamily="34" charset="0"/>
              </a:rPr>
              <a:t>th</a:t>
            </a:r>
            <a:r>
              <a:rPr lang="en" sz="3200" b="1" dirty="0">
                <a:solidFill>
                  <a:schemeClr val="tx1"/>
                </a:solidFill>
                <a:latin typeface="Franklin Gothic Book" panose="020B0503020102020204" pitchFamily="34" charset="0"/>
              </a:rPr>
              <a:t> Annual Governor’s Advanced Manufacturing </a:t>
            </a:r>
            <a:br>
              <a:rPr lang="en" sz="3200" b="1" dirty="0">
                <a:solidFill>
                  <a:schemeClr val="tx1"/>
                </a:solidFill>
                <a:latin typeface="Franklin Gothic Book" panose="020B0503020102020204" pitchFamily="34" charset="0"/>
              </a:rPr>
            </a:br>
            <a:r>
              <a:rPr lang="en" sz="3200" b="1" dirty="0">
                <a:solidFill>
                  <a:schemeClr val="tx1"/>
                </a:solidFill>
                <a:latin typeface="Franklin Gothic Book" panose="020B0503020102020204" pitchFamily="34" charset="0"/>
              </a:rPr>
              <a:t>and High Technology Summit</a:t>
            </a:r>
            <a:br>
              <a:rPr lang="en" sz="3200" b="1" dirty="0">
                <a:solidFill>
                  <a:schemeClr val="tx1"/>
                </a:solidFill>
                <a:latin typeface="Franklin Gothic Book" panose="020B0503020102020204" pitchFamily="34" charset="0"/>
              </a:rPr>
            </a:br>
            <a:r>
              <a:rPr lang="en" sz="3600" b="1" dirty="0">
                <a:solidFill>
                  <a:schemeClr val="tx1"/>
                </a:solidFill>
                <a:latin typeface="Franklin Gothic Book" panose="020B0503020102020204" pitchFamily="34" charset="0"/>
              </a:rPr>
              <a:t/>
            </a:r>
            <a:br>
              <a:rPr lang="en" sz="3600" b="1" dirty="0">
                <a:solidFill>
                  <a:schemeClr val="tx1"/>
                </a:solidFill>
                <a:latin typeface="Franklin Gothic Book" panose="020B0503020102020204" pitchFamily="34" charset="0"/>
              </a:rPr>
            </a:br>
            <a:r>
              <a:rPr lang="en-US" sz="3200" b="1" dirty="0">
                <a:solidFill>
                  <a:schemeClr val="tx1"/>
                </a:solidFill>
                <a:latin typeface="Franklin Gothic Book" panose="020B0503020102020204" pitchFamily="34" charset="0"/>
              </a:rPr>
              <a:t>Workshop C: “Technology-Driven  Market Intelligence”</a:t>
            </a:r>
            <a:br>
              <a:rPr lang="en-US" sz="3200" b="1" dirty="0">
                <a:solidFill>
                  <a:schemeClr val="tx1"/>
                </a:solidFill>
                <a:latin typeface="Franklin Gothic Book" panose="020B0503020102020204" pitchFamily="34" charset="0"/>
              </a:rPr>
            </a:br>
            <a:endParaRPr lang="en" sz="3200" b="1" dirty="0">
              <a:solidFill>
                <a:schemeClr val="tx1"/>
              </a:solidFill>
              <a:latin typeface="Franklin Gothic Book" panose="020B0503020102020204" pitchFamily="34" charset="0"/>
            </a:endParaRPr>
          </a:p>
        </p:txBody>
      </p:sp>
      <p:pic>
        <p:nvPicPr>
          <p:cNvPr id="4" name="Picture 4"/>
          <p:cNvPicPr>
            <a:picLocks noChangeAspect="1" noChangeArrowheads="1"/>
          </p:cNvPicPr>
          <p:nvPr/>
        </p:nvPicPr>
        <p:blipFill>
          <a:blip r:embed="rId3" cstate="print"/>
          <a:srcRect/>
          <a:stretch>
            <a:fillRect/>
          </a:stretch>
        </p:blipFill>
        <p:spPr bwMode="auto">
          <a:xfrm>
            <a:off x="1149927" y="597130"/>
            <a:ext cx="3424343" cy="1063003"/>
          </a:xfrm>
          <a:prstGeom prst="rect">
            <a:avLst/>
          </a:prstGeom>
          <a:ln>
            <a:noFill/>
          </a:ln>
          <a:effectLst>
            <a:outerShdw blurRad="292100" dist="139700" dir="2700000" algn="tl" rotWithShape="0">
              <a:srgbClr val="333333">
                <a:alpha val="65000"/>
              </a:srgbClr>
            </a:outerShdw>
          </a:effectLst>
        </p:spPr>
      </p:pic>
      <p:sp>
        <p:nvSpPr>
          <p:cNvPr id="7" name="Shape 61"/>
          <p:cNvSpPr txBox="1">
            <a:spLocks/>
          </p:cNvSpPr>
          <p:nvPr/>
        </p:nvSpPr>
        <p:spPr>
          <a:xfrm>
            <a:off x="7503054" y="5059442"/>
            <a:ext cx="3541368" cy="667697"/>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9C0BA"/>
              </a:buClr>
              <a:buSzPct val="100000"/>
              <a:buFont typeface="Quicksand"/>
              <a:buNone/>
              <a:defRPr sz="6000" b="0" i="0" u="none" strike="noStrike" cap="none">
                <a:solidFill>
                  <a:srgbClr val="39C0BA"/>
                </a:solidFill>
                <a:latin typeface="Quicksand"/>
                <a:ea typeface="Quicksand"/>
                <a:cs typeface="Quicksand"/>
                <a:sym typeface="Quicksand"/>
              </a:defRPr>
            </a:lvl1pPr>
            <a:lvl2pPr lvl="1">
              <a:spcBef>
                <a:spcPts val="0"/>
              </a:spcBef>
              <a:buClr>
                <a:srgbClr val="39C0BA"/>
              </a:buClr>
              <a:buSzPct val="100000"/>
              <a:buFont typeface="Quicksand"/>
              <a:buNone/>
              <a:defRPr sz="6000">
                <a:solidFill>
                  <a:srgbClr val="39C0BA"/>
                </a:solidFill>
                <a:latin typeface="Quicksand"/>
                <a:ea typeface="Quicksand"/>
                <a:cs typeface="Quicksand"/>
                <a:sym typeface="Quicksand"/>
              </a:defRPr>
            </a:lvl2pPr>
            <a:lvl3pPr lvl="2">
              <a:spcBef>
                <a:spcPts val="0"/>
              </a:spcBef>
              <a:buClr>
                <a:srgbClr val="39C0BA"/>
              </a:buClr>
              <a:buSzPct val="100000"/>
              <a:buFont typeface="Quicksand"/>
              <a:buNone/>
              <a:defRPr sz="6000">
                <a:solidFill>
                  <a:srgbClr val="39C0BA"/>
                </a:solidFill>
                <a:latin typeface="Quicksand"/>
                <a:ea typeface="Quicksand"/>
                <a:cs typeface="Quicksand"/>
                <a:sym typeface="Quicksand"/>
              </a:defRPr>
            </a:lvl3pPr>
            <a:lvl4pPr lvl="3">
              <a:spcBef>
                <a:spcPts val="0"/>
              </a:spcBef>
              <a:buClr>
                <a:srgbClr val="39C0BA"/>
              </a:buClr>
              <a:buSzPct val="100000"/>
              <a:buFont typeface="Quicksand"/>
              <a:buNone/>
              <a:defRPr sz="6000">
                <a:solidFill>
                  <a:srgbClr val="39C0BA"/>
                </a:solidFill>
                <a:latin typeface="Quicksand"/>
                <a:ea typeface="Quicksand"/>
                <a:cs typeface="Quicksand"/>
                <a:sym typeface="Quicksand"/>
              </a:defRPr>
            </a:lvl4pPr>
            <a:lvl5pPr lvl="4">
              <a:spcBef>
                <a:spcPts val="0"/>
              </a:spcBef>
              <a:buClr>
                <a:srgbClr val="39C0BA"/>
              </a:buClr>
              <a:buSzPct val="100000"/>
              <a:buFont typeface="Quicksand"/>
              <a:buNone/>
              <a:defRPr sz="6000">
                <a:solidFill>
                  <a:srgbClr val="39C0BA"/>
                </a:solidFill>
                <a:latin typeface="Quicksand"/>
                <a:ea typeface="Quicksand"/>
                <a:cs typeface="Quicksand"/>
                <a:sym typeface="Quicksand"/>
              </a:defRPr>
            </a:lvl5pPr>
            <a:lvl6pPr lvl="5">
              <a:spcBef>
                <a:spcPts val="0"/>
              </a:spcBef>
              <a:buClr>
                <a:srgbClr val="39C0BA"/>
              </a:buClr>
              <a:buSzPct val="100000"/>
              <a:buFont typeface="Quicksand"/>
              <a:buNone/>
              <a:defRPr sz="6000">
                <a:solidFill>
                  <a:srgbClr val="39C0BA"/>
                </a:solidFill>
                <a:latin typeface="Quicksand"/>
                <a:ea typeface="Quicksand"/>
                <a:cs typeface="Quicksand"/>
                <a:sym typeface="Quicksand"/>
              </a:defRPr>
            </a:lvl6pPr>
            <a:lvl7pPr lvl="6">
              <a:spcBef>
                <a:spcPts val="0"/>
              </a:spcBef>
              <a:buClr>
                <a:srgbClr val="39C0BA"/>
              </a:buClr>
              <a:buSzPct val="100000"/>
              <a:buFont typeface="Quicksand"/>
              <a:buNone/>
              <a:defRPr sz="6000">
                <a:solidFill>
                  <a:srgbClr val="39C0BA"/>
                </a:solidFill>
                <a:latin typeface="Quicksand"/>
                <a:ea typeface="Quicksand"/>
                <a:cs typeface="Quicksand"/>
                <a:sym typeface="Quicksand"/>
              </a:defRPr>
            </a:lvl7pPr>
            <a:lvl8pPr lvl="7">
              <a:spcBef>
                <a:spcPts val="0"/>
              </a:spcBef>
              <a:buClr>
                <a:srgbClr val="39C0BA"/>
              </a:buClr>
              <a:buSzPct val="100000"/>
              <a:buFont typeface="Quicksand"/>
              <a:buNone/>
              <a:defRPr sz="6000">
                <a:solidFill>
                  <a:srgbClr val="39C0BA"/>
                </a:solidFill>
                <a:latin typeface="Quicksand"/>
                <a:ea typeface="Quicksand"/>
                <a:cs typeface="Quicksand"/>
                <a:sym typeface="Quicksand"/>
              </a:defRPr>
            </a:lvl8pPr>
            <a:lvl9pPr lvl="8">
              <a:spcBef>
                <a:spcPts val="0"/>
              </a:spcBef>
              <a:buClr>
                <a:srgbClr val="39C0BA"/>
              </a:buClr>
              <a:buSzPct val="100000"/>
              <a:buFont typeface="Quicksand"/>
              <a:buNone/>
              <a:defRPr sz="6000">
                <a:solidFill>
                  <a:srgbClr val="39C0BA"/>
                </a:solidFill>
                <a:latin typeface="Quicksand"/>
                <a:ea typeface="Quicksand"/>
                <a:cs typeface="Quicksand"/>
                <a:sym typeface="Quicksand"/>
              </a:defRPr>
            </a:lvl9pPr>
          </a:lstStyle>
          <a:p>
            <a:r>
              <a:rPr lang="en" sz="2800" b="1" i="1" dirty="0">
                <a:solidFill>
                  <a:schemeClr val="tx1"/>
                </a:solidFill>
                <a:latin typeface="Century" panose="02040604050505020304" pitchFamily="18" charset="0"/>
              </a:rPr>
              <a:t>October 29, 2020</a:t>
            </a:r>
            <a:endParaRPr lang="en" sz="2800" b="1" i="1" dirty="0">
              <a:solidFill>
                <a:schemeClr val="tx1"/>
              </a:solidFill>
            </a:endParaRPr>
          </a:p>
        </p:txBody>
      </p:sp>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7578" y="4567320"/>
            <a:ext cx="2447704" cy="1735158"/>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21773" y="238476"/>
            <a:ext cx="2303930" cy="1780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5481143"/>
      </p:ext>
    </p:extLst>
  </p:cSld>
  <p:clrMapOvr>
    <a:masterClrMapping/>
  </p:clrMapOvr>
  <p:transition advTm="13933">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7"/>
          <p:cNvSpPr txBox="1">
            <a:spLocks/>
          </p:cNvSpPr>
          <p:nvPr/>
        </p:nvSpPr>
        <p:spPr>
          <a:xfrm>
            <a:off x="2300313" y="-102705"/>
            <a:ext cx="7938126" cy="539165"/>
          </a:xfrm>
          <a:prstGeom prst="rect">
            <a:avLst/>
          </a:prstGeom>
        </p:spPr>
        <p:txBody>
          <a:bodyPr vert="horz" lIns="0" tIns="45720" rIns="0" bIns="45720" rtlCol="0" anchor="t">
            <a:noAutofit/>
          </a:bodyPr>
          <a:lstStyle>
            <a:lvl1pPr algn="ctr" defTabSz="342900" rtl="0" eaLnBrk="1" latinLnBrk="0" hangingPunct="1">
              <a:spcBef>
                <a:spcPct val="0"/>
              </a:spcBef>
              <a:buNone/>
              <a:defRPr sz="3240" kern="1200">
                <a:solidFill>
                  <a:srgbClr val="E87D1E"/>
                </a:solidFill>
                <a:latin typeface="+mj-lt"/>
                <a:ea typeface="+mj-ea"/>
                <a:cs typeface="+mj-cs"/>
              </a:defRPr>
            </a:lvl1pPr>
          </a:lstStyle>
          <a:p>
            <a:endParaRPr lang="en-US" sz="3200" dirty="0">
              <a:solidFill>
                <a:schemeClr val="accent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943" y="1621686"/>
            <a:ext cx="5552679" cy="4511898"/>
          </a:xfrm>
          <a:prstGeom prst="rect">
            <a:avLst/>
          </a:prstGeom>
        </p:spPr>
      </p:pic>
      <p:sp>
        <p:nvSpPr>
          <p:cNvPr id="5" name="TextBox 4"/>
          <p:cNvSpPr txBox="1"/>
          <p:nvPr/>
        </p:nvSpPr>
        <p:spPr>
          <a:xfrm>
            <a:off x="5664128" y="2281337"/>
            <a:ext cx="1496307" cy="646331"/>
          </a:xfrm>
          <a:prstGeom prst="rect">
            <a:avLst/>
          </a:prstGeom>
          <a:noFill/>
        </p:spPr>
        <p:txBody>
          <a:bodyPr wrap="none" rtlCol="0">
            <a:spAutoFit/>
          </a:bodyPr>
          <a:lstStyle/>
          <a:p>
            <a:pPr algn="ctr"/>
            <a:r>
              <a:rPr lang="en-US" b="1" dirty="0">
                <a:solidFill>
                  <a:schemeClr val="bg1"/>
                </a:solidFill>
              </a:rPr>
              <a:t>TECHNOLOGY</a:t>
            </a:r>
          </a:p>
          <a:p>
            <a:pPr algn="ctr"/>
            <a:r>
              <a:rPr lang="en-US" b="1" dirty="0">
                <a:solidFill>
                  <a:schemeClr val="bg1"/>
                </a:solidFill>
              </a:rPr>
              <a:t>PUSH</a:t>
            </a:r>
          </a:p>
        </p:txBody>
      </p:sp>
      <p:sp>
        <p:nvSpPr>
          <p:cNvPr id="27" name="TextBox 26"/>
          <p:cNvSpPr txBox="1"/>
          <p:nvPr/>
        </p:nvSpPr>
        <p:spPr>
          <a:xfrm>
            <a:off x="5370461" y="4198536"/>
            <a:ext cx="1008609" cy="646331"/>
          </a:xfrm>
          <a:prstGeom prst="rect">
            <a:avLst/>
          </a:prstGeom>
          <a:noFill/>
        </p:spPr>
        <p:txBody>
          <a:bodyPr wrap="none" rtlCol="0">
            <a:spAutoFit/>
          </a:bodyPr>
          <a:lstStyle/>
          <a:p>
            <a:pPr algn="ctr"/>
            <a:r>
              <a:rPr lang="en-US" b="1" dirty="0">
                <a:solidFill>
                  <a:srgbClr val="002060"/>
                </a:solidFill>
              </a:rPr>
              <a:t>MARKET</a:t>
            </a:r>
          </a:p>
          <a:p>
            <a:pPr algn="ctr"/>
            <a:r>
              <a:rPr lang="en-US" b="1" dirty="0">
                <a:solidFill>
                  <a:srgbClr val="002060"/>
                </a:solidFill>
              </a:rPr>
              <a:t>PULL</a:t>
            </a:r>
          </a:p>
        </p:txBody>
      </p:sp>
      <p:sp>
        <p:nvSpPr>
          <p:cNvPr id="28" name="TextBox 27"/>
          <p:cNvSpPr txBox="1"/>
          <p:nvPr/>
        </p:nvSpPr>
        <p:spPr>
          <a:xfrm>
            <a:off x="7445943" y="3864701"/>
            <a:ext cx="922047" cy="646331"/>
          </a:xfrm>
          <a:prstGeom prst="rect">
            <a:avLst/>
          </a:prstGeom>
          <a:noFill/>
        </p:spPr>
        <p:txBody>
          <a:bodyPr wrap="none" rtlCol="0">
            <a:spAutoFit/>
          </a:bodyPr>
          <a:lstStyle/>
          <a:p>
            <a:pPr algn="ctr"/>
            <a:r>
              <a:rPr lang="en-US" b="1" dirty="0">
                <a:solidFill>
                  <a:schemeClr val="bg1"/>
                </a:solidFill>
              </a:rPr>
              <a:t>DESIGN</a:t>
            </a:r>
          </a:p>
          <a:p>
            <a:pPr algn="ctr"/>
            <a:r>
              <a:rPr lang="en-US" b="1" dirty="0">
                <a:solidFill>
                  <a:schemeClr val="bg1"/>
                </a:solidFill>
              </a:rPr>
              <a:t>DRIVEN</a:t>
            </a:r>
          </a:p>
        </p:txBody>
      </p:sp>
      <p:sp>
        <p:nvSpPr>
          <p:cNvPr id="29" name="TextBox 28"/>
          <p:cNvSpPr txBox="1"/>
          <p:nvPr/>
        </p:nvSpPr>
        <p:spPr>
          <a:xfrm>
            <a:off x="5807942" y="6123541"/>
            <a:ext cx="1027845" cy="369332"/>
          </a:xfrm>
          <a:prstGeom prst="rect">
            <a:avLst/>
          </a:prstGeom>
          <a:noFill/>
        </p:spPr>
        <p:txBody>
          <a:bodyPr wrap="none" rtlCol="0">
            <a:spAutoFit/>
          </a:bodyPr>
          <a:lstStyle/>
          <a:p>
            <a:pPr algn="ctr"/>
            <a:r>
              <a:rPr lang="en-US" b="1" dirty="0">
                <a:solidFill>
                  <a:schemeClr val="tx2"/>
                </a:solidFill>
              </a:rPr>
              <a:t>Meaning</a:t>
            </a:r>
          </a:p>
        </p:txBody>
      </p:sp>
      <p:sp>
        <p:nvSpPr>
          <p:cNvPr id="31" name="TextBox 30"/>
          <p:cNvSpPr txBox="1"/>
          <p:nvPr/>
        </p:nvSpPr>
        <p:spPr>
          <a:xfrm rot="16200000">
            <a:off x="3152713" y="3616176"/>
            <a:ext cx="1431802" cy="369332"/>
          </a:xfrm>
          <a:prstGeom prst="rect">
            <a:avLst/>
          </a:prstGeom>
          <a:noFill/>
        </p:spPr>
        <p:txBody>
          <a:bodyPr wrap="none" rtlCol="0">
            <a:spAutoFit/>
          </a:bodyPr>
          <a:lstStyle/>
          <a:p>
            <a:pPr algn="ctr"/>
            <a:r>
              <a:rPr lang="en-US" b="1" dirty="0">
                <a:solidFill>
                  <a:schemeClr val="tx2"/>
                </a:solidFill>
              </a:rPr>
              <a:t>Functionality</a:t>
            </a:r>
          </a:p>
        </p:txBody>
      </p:sp>
      <p:sp>
        <p:nvSpPr>
          <p:cNvPr id="13" name="Slide Number Placeholder 4">
            <a:extLst>
              <a:ext uri="{FF2B5EF4-FFF2-40B4-BE49-F238E27FC236}">
                <a16:creationId xmlns:a16="http://schemas.microsoft.com/office/drawing/2014/main" id="{AF22A896-FED7-B547-907A-B05E31394FA4}"/>
              </a:ext>
            </a:extLst>
          </p:cNvPr>
          <p:cNvSpPr txBox="1">
            <a:spLocks/>
          </p:cNvSpPr>
          <p:nvPr/>
        </p:nvSpPr>
        <p:spPr>
          <a:xfrm>
            <a:off x="9400032" y="6537326"/>
            <a:ext cx="2743200" cy="320674"/>
          </a:xfrm>
          <a:prstGeom prst="rect">
            <a:avLst/>
          </a:prstGeom>
        </p:spPr>
        <p:txBody>
          <a:bodyPr vert="horz" lIns="91440" tIns="45720" rIns="91440" bIns="45720" rtlCol="0" anchor="ctr"/>
          <a:lstStyle>
            <a:defPPr>
              <a:defRPr lang="en-US"/>
            </a:defPPr>
            <a:lvl1pPr algn="r">
              <a:defRPr lang="en-US" sz="970" b="0" i="0" smtClean="0">
                <a:solidFill>
                  <a:srgbClr val="455560"/>
                </a:solidFill>
                <a:latin typeface="Calibri Light" charset="0"/>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Page </a:t>
            </a:r>
            <a:fld id="{A15DE458-4DE3-7B40-ABF8-2B2F98108B11}" type="slidenum">
              <a:rPr/>
              <a:pPr/>
              <a:t>10</a:t>
            </a:fld>
            <a:endParaRPr dirty="0"/>
          </a:p>
        </p:txBody>
      </p:sp>
      <p:sp>
        <p:nvSpPr>
          <p:cNvPr id="12" name="Title 4">
            <a:extLst>
              <a:ext uri="{FF2B5EF4-FFF2-40B4-BE49-F238E27FC236}">
                <a16:creationId xmlns:a16="http://schemas.microsoft.com/office/drawing/2014/main" id="{300DE02C-FB6D-1441-9B03-13F777EDEB17}"/>
              </a:ext>
            </a:extLst>
          </p:cNvPr>
          <p:cNvSpPr>
            <a:spLocks noGrp="1"/>
          </p:cNvSpPr>
          <p:nvPr>
            <p:ph type="title"/>
          </p:nvPr>
        </p:nvSpPr>
        <p:spPr>
          <a:xfrm>
            <a:off x="841248" y="365127"/>
            <a:ext cx="10515600" cy="1325563"/>
          </a:xfrm>
        </p:spPr>
        <p:txBody>
          <a:bodyPr/>
          <a:lstStyle/>
          <a:p>
            <a:r>
              <a:rPr lang="en-US" sz="3200" dirty="0"/>
              <a:t>These services help can help think through your grow plan.</a:t>
            </a:r>
          </a:p>
        </p:txBody>
      </p:sp>
      <p:sp>
        <p:nvSpPr>
          <p:cNvPr id="11" name="Oval 10">
            <a:extLst>
              <a:ext uri="{FF2B5EF4-FFF2-40B4-BE49-F238E27FC236}">
                <a16:creationId xmlns:a16="http://schemas.microsoft.com/office/drawing/2014/main" id="{4433A080-F040-3346-AD10-2B1FFF8D0ACA}"/>
              </a:ext>
            </a:extLst>
          </p:cNvPr>
          <p:cNvSpPr/>
          <p:nvPr/>
        </p:nvSpPr>
        <p:spPr>
          <a:xfrm>
            <a:off x="8708916" y="2094719"/>
            <a:ext cx="1763973" cy="1371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solidFill>
              </a:rPr>
              <a:t>Bring New Technology or Product to Market</a:t>
            </a:r>
          </a:p>
        </p:txBody>
      </p:sp>
      <p:pic>
        <p:nvPicPr>
          <p:cNvPr id="14" name="Picture 6" descr="SailorGreen">
            <a:extLst>
              <a:ext uri="{FF2B5EF4-FFF2-40B4-BE49-F238E27FC236}">
                <a16:creationId xmlns:a16="http://schemas.microsoft.com/office/drawing/2014/main" id="{17844C09-8685-264C-AC8D-BE5041E7EE4E}"/>
              </a:ext>
            </a:extLst>
          </p:cNvPr>
          <p:cNvPicPr>
            <a:picLocks noChangeAspect="1" noChangeArrowheads="1"/>
          </p:cNvPicPr>
          <p:nvPr/>
        </p:nvPicPr>
        <p:blipFill>
          <a:blip r:embed="rId4" cstate="print"/>
          <a:srcRect/>
          <a:stretch>
            <a:fillRect/>
          </a:stretch>
        </p:blipFill>
        <p:spPr bwMode="auto">
          <a:xfrm>
            <a:off x="12853756" y="1282282"/>
            <a:ext cx="654698" cy="696666"/>
          </a:xfrm>
          <a:prstGeom prst="rect">
            <a:avLst/>
          </a:prstGeom>
          <a:noFill/>
          <a:ln w="9525">
            <a:noFill/>
            <a:miter lim="800000"/>
            <a:headEnd/>
            <a:tailEnd/>
          </a:ln>
        </p:spPr>
      </p:pic>
      <p:pic>
        <p:nvPicPr>
          <p:cNvPr id="15" name="Picture 1031" descr="Fotolia_5967420_M_Telescope">
            <a:extLst>
              <a:ext uri="{FF2B5EF4-FFF2-40B4-BE49-F238E27FC236}">
                <a16:creationId xmlns:a16="http://schemas.microsoft.com/office/drawing/2014/main" id="{A8271522-31F6-5040-A29E-63AD6DCD0839}"/>
              </a:ext>
            </a:extLst>
          </p:cNvPr>
          <p:cNvPicPr>
            <a:picLocks noChangeAspect="1" noChangeArrowheads="1"/>
          </p:cNvPicPr>
          <p:nvPr/>
        </p:nvPicPr>
        <p:blipFill>
          <a:blip r:embed="rId5" cstate="print"/>
          <a:srcRect/>
          <a:stretch>
            <a:fillRect/>
          </a:stretch>
        </p:blipFill>
        <p:spPr bwMode="auto">
          <a:xfrm>
            <a:off x="12800906" y="2008884"/>
            <a:ext cx="687077" cy="687078"/>
          </a:xfrm>
          <a:prstGeom prst="rect">
            <a:avLst/>
          </a:prstGeom>
          <a:noFill/>
          <a:ln w="9525">
            <a:noFill/>
            <a:miter lim="800000"/>
            <a:headEnd/>
            <a:tailEnd/>
          </a:ln>
        </p:spPr>
      </p:pic>
      <p:sp>
        <p:nvSpPr>
          <p:cNvPr id="17" name="Oval 16">
            <a:extLst>
              <a:ext uri="{FF2B5EF4-FFF2-40B4-BE49-F238E27FC236}">
                <a16:creationId xmlns:a16="http://schemas.microsoft.com/office/drawing/2014/main" id="{9390DB9D-1D80-FD4B-B66E-14FAF0255401}"/>
              </a:ext>
            </a:extLst>
          </p:cNvPr>
          <p:cNvSpPr/>
          <p:nvPr/>
        </p:nvSpPr>
        <p:spPr>
          <a:xfrm>
            <a:off x="1274828" y="3990193"/>
            <a:ext cx="1786719" cy="151319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solidFill>
              </a:rPr>
              <a:t>Find New Markets for Current Technology or Product</a:t>
            </a:r>
          </a:p>
        </p:txBody>
      </p:sp>
      <p:pic>
        <p:nvPicPr>
          <p:cNvPr id="20" name="Picture 6" descr="SailorGreen">
            <a:extLst>
              <a:ext uri="{FF2B5EF4-FFF2-40B4-BE49-F238E27FC236}">
                <a16:creationId xmlns:a16="http://schemas.microsoft.com/office/drawing/2014/main" id="{4B6CF7D9-4132-4C48-BBF9-D6D60F790770}"/>
              </a:ext>
            </a:extLst>
          </p:cNvPr>
          <p:cNvPicPr>
            <a:picLocks noChangeAspect="1" noChangeArrowheads="1"/>
          </p:cNvPicPr>
          <p:nvPr/>
        </p:nvPicPr>
        <p:blipFill>
          <a:blip r:embed="rId4" cstate="print"/>
          <a:srcRect/>
          <a:stretch>
            <a:fillRect/>
          </a:stretch>
        </p:blipFill>
        <p:spPr bwMode="auto">
          <a:xfrm>
            <a:off x="12873264" y="3338595"/>
            <a:ext cx="654698" cy="696666"/>
          </a:xfrm>
          <a:prstGeom prst="rect">
            <a:avLst/>
          </a:prstGeom>
          <a:noFill/>
          <a:ln w="9525">
            <a:noFill/>
            <a:miter lim="800000"/>
            <a:headEnd/>
            <a:tailEnd/>
          </a:ln>
        </p:spPr>
      </p:pic>
      <p:pic>
        <p:nvPicPr>
          <p:cNvPr id="21" name="Picture 1031" descr="Fotolia_5967420_M_Telescope">
            <a:extLst>
              <a:ext uri="{FF2B5EF4-FFF2-40B4-BE49-F238E27FC236}">
                <a16:creationId xmlns:a16="http://schemas.microsoft.com/office/drawing/2014/main" id="{FC5ABB96-07AC-304B-866C-82CDE62206D8}"/>
              </a:ext>
            </a:extLst>
          </p:cNvPr>
          <p:cNvPicPr>
            <a:picLocks noChangeAspect="1" noChangeArrowheads="1"/>
          </p:cNvPicPr>
          <p:nvPr/>
        </p:nvPicPr>
        <p:blipFill>
          <a:blip r:embed="rId5" cstate="print"/>
          <a:srcRect/>
          <a:stretch>
            <a:fillRect/>
          </a:stretch>
        </p:blipFill>
        <p:spPr bwMode="auto">
          <a:xfrm>
            <a:off x="12810398" y="5024583"/>
            <a:ext cx="687077" cy="687078"/>
          </a:xfrm>
          <a:prstGeom prst="rect">
            <a:avLst/>
          </a:prstGeom>
          <a:noFill/>
          <a:ln w="9525">
            <a:noFill/>
            <a:miter lim="800000"/>
            <a:headEnd/>
            <a:tailEnd/>
          </a:ln>
        </p:spPr>
      </p:pic>
      <p:sp>
        <p:nvSpPr>
          <p:cNvPr id="24" name="Oval 23">
            <a:extLst>
              <a:ext uri="{FF2B5EF4-FFF2-40B4-BE49-F238E27FC236}">
                <a16:creationId xmlns:a16="http://schemas.microsoft.com/office/drawing/2014/main" id="{021DA179-B596-EE43-8A88-493E62E51061}"/>
              </a:ext>
            </a:extLst>
          </p:cNvPr>
          <p:cNvSpPr/>
          <p:nvPr/>
        </p:nvSpPr>
        <p:spPr>
          <a:xfrm>
            <a:off x="1295300" y="1834086"/>
            <a:ext cx="1745776" cy="1447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solidFill>
              </a:rPr>
              <a:t>Solve Operations Problems </a:t>
            </a:r>
          </a:p>
        </p:txBody>
      </p:sp>
      <p:pic>
        <p:nvPicPr>
          <p:cNvPr id="25" name="Picture 6" descr="SailorGreen">
            <a:extLst>
              <a:ext uri="{FF2B5EF4-FFF2-40B4-BE49-F238E27FC236}">
                <a16:creationId xmlns:a16="http://schemas.microsoft.com/office/drawing/2014/main" id="{82E7782F-12F1-6E4D-B833-EB5F9965A67F}"/>
              </a:ext>
            </a:extLst>
          </p:cNvPr>
          <p:cNvPicPr>
            <a:picLocks noChangeAspect="1" noChangeArrowheads="1"/>
          </p:cNvPicPr>
          <p:nvPr/>
        </p:nvPicPr>
        <p:blipFill>
          <a:blip r:embed="rId4" cstate="print"/>
          <a:srcRect/>
          <a:stretch>
            <a:fillRect/>
          </a:stretch>
        </p:blipFill>
        <p:spPr bwMode="auto">
          <a:xfrm>
            <a:off x="596128" y="4449924"/>
            <a:ext cx="654698" cy="696666"/>
          </a:xfrm>
          <a:prstGeom prst="rect">
            <a:avLst/>
          </a:prstGeom>
          <a:noFill/>
          <a:ln w="9525">
            <a:noFill/>
            <a:miter lim="800000"/>
            <a:headEnd/>
            <a:tailEnd/>
          </a:ln>
        </p:spPr>
      </p:pic>
      <p:pic>
        <p:nvPicPr>
          <p:cNvPr id="26" name="Picture 1031" descr="Fotolia_5967420_M_Telescope">
            <a:extLst>
              <a:ext uri="{FF2B5EF4-FFF2-40B4-BE49-F238E27FC236}">
                <a16:creationId xmlns:a16="http://schemas.microsoft.com/office/drawing/2014/main" id="{96D93E2D-C2FF-DB43-AA41-8B60C27693E7}"/>
              </a:ext>
            </a:extLst>
          </p:cNvPr>
          <p:cNvPicPr>
            <a:picLocks noChangeAspect="1" noChangeArrowheads="1"/>
          </p:cNvPicPr>
          <p:nvPr/>
        </p:nvPicPr>
        <p:blipFill>
          <a:blip r:embed="rId5" cstate="print"/>
          <a:srcRect/>
          <a:stretch>
            <a:fillRect/>
          </a:stretch>
        </p:blipFill>
        <p:spPr bwMode="auto">
          <a:xfrm>
            <a:off x="10644166" y="1594259"/>
            <a:ext cx="687077" cy="687078"/>
          </a:xfrm>
          <a:prstGeom prst="rect">
            <a:avLst/>
          </a:prstGeom>
          <a:noFill/>
          <a:ln w="9525">
            <a:noFill/>
            <a:miter lim="800000"/>
            <a:headEnd/>
            <a:tailEnd/>
          </a:ln>
        </p:spPr>
      </p:pic>
      <p:pic>
        <p:nvPicPr>
          <p:cNvPr id="30" name="Picture 6" descr="SailorGreen">
            <a:extLst>
              <a:ext uri="{FF2B5EF4-FFF2-40B4-BE49-F238E27FC236}">
                <a16:creationId xmlns:a16="http://schemas.microsoft.com/office/drawing/2014/main" id="{BDE28B94-D69E-8244-937C-106CA41F4D36}"/>
              </a:ext>
            </a:extLst>
          </p:cNvPr>
          <p:cNvPicPr>
            <a:picLocks noChangeAspect="1" noChangeArrowheads="1"/>
          </p:cNvPicPr>
          <p:nvPr/>
        </p:nvPicPr>
        <p:blipFill>
          <a:blip r:embed="rId4" cstate="print"/>
          <a:srcRect/>
          <a:stretch>
            <a:fillRect/>
          </a:stretch>
        </p:blipFill>
        <p:spPr bwMode="auto">
          <a:xfrm>
            <a:off x="10771632" y="2698368"/>
            <a:ext cx="654698" cy="696666"/>
          </a:xfrm>
          <a:prstGeom prst="rect">
            <a:avLst/>
          </a:prstGeom>
          <a:noFill/>
          <a:ln w="9525">
            <a:noFill/>
            <a:miter lim="800000"/>
            <a:headEnd/>
            <a:tailEnd/>
          </a:ln>
        </p:spPr>
      </p:pic>
      <p:pic>
        <p:nvPicPr>
          <p:cNvPr id="32" name="Picture 1031" descr="Fotolia_5967420_M_Telescope">
            <a:extLst>
              <a:ext uri="{FF2B5EF4-FFF2-40B4-BE49-F238E27FC236}">
                <a16:creationId xmlns:a16="http://schemas.microsoft.com/office/drawing/2014/main" id="{7DDCE7D0-8229-194C-A136-EFB48285BEAC}"/>
              </a:ext>
            </a:extLst>
          </p:cNvPr>
          <p:cNvPicPr>
            <a:picLocks noChangeAspect="1" noChangeArrowheads="1"/>
          </p:cNvPicPr>
          <p:nvPr/>
        </p:nvPicPr>
        <p:blipFill>
          <a:blip r:embed="rId5" cstate="print"/>
          <a:srcRect/>
          <a:stretch>
            <a:fillRect/>
          </a:stretch>
        </p:blipFill>
        <p:spPr bwMode="auto">
          <a:xfrm>
            <a:off x="579938" y="2090617"/>
            <a:ext cx="687077" cy="687078"/>
          </a:xfrm>
          <a:prstGeom prst="rect">
            <a:avLst/>
          </a:prstGeom>
          <a:noFill/>
          <a:ln w="9525">
            <a:noFill/>
            <a:miter lim="800000"/>
            <a:headEnd/>
            <a:tailEnd/>
          </a:ln>
        </p:spPr>
      </p:pic>
    </p:spTree>
    <p:extLst>
      <p:ext uri="{BB962C8B-B14F-4D97-AF65-F5344CB8AC3E}">
        <p14:creationId xmlns:p14="http://schemas.microsoft.com/office/powerpoint/2010/main" val="179297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F79-D8C8-F947-9CFC-A8D144693888}"/>
              </a:ext>
            </a:extLst>
          </p:cNvPr>
          <p:cNvSpPr>
            <a:spLocks noGrp="1"/>
          </p:cNvSpPr>
          <p:nvPr>
            <p:ph type="title"/>
          </p:nvPr>
        </p:nvSpPr>
        <p:spPr/>
        <p:txBody>
          <a:bodyPr/>
          <a:lstStyle/>
          <a:p>
            <a:r>
              <a:rPr lang="en-US" sz="3200" dirty="0"/>
              <a:t>Thinking divergently ensures a comprehensive approach.</a:t>
            </a:r>
          </a:p>
        </p:txBody>
      </p:sp>
      <p:sp>
        <p:nvSpPr>
          <p:cNvPr id="4" name="Text Placeholder 3">
            <a:extLst>
              <a:ext uri="{FF2B5EF4-FFF2-40B4-BE49-F238E27FC236}">
                <a16:creationId xmlns:a16="http://schemas.microsoft.com/office/drawing/2014/main" id="{4538E497-8B4A-484E-906F-A83C158FCD87}"/>
              </a:ext>
            </a:extLst>
          </p:cNvPr>
          <p:cNvSpPr>
            <a:spLocks noGrp="1"/>
          </p:cNvSpPr>
          <p:nvPr>
            <p:ph type="body" sz="quarter" idx="15"/>
          </p:nvPr>
        </p:nvSpPr>
        <p:spPr/>
        <p:txBody>
          <a:bodyPr/>
          <a:lstStyle/>
          <a:p>
            <a:endParaRPr lang="en-US" dirty="0"/>
          </a:p>
        </p:txBody>
      </p:sp>
      <p:sp>
        <p:nvSpPr>
          <p:cNvPr id="7" name="Flowchart: Sort 5">
            <a:extLst>
              <a:ext uri="{FF2B5EF4-FFF2-40B4-BE49-F238E27FC236}">
                <a16:creationId xmlns:a16="http://schemas.microsoft.com/office/drawing/2014/main" id="{776044CD-A762-244B-9A82-1377C4CF53C7}"/>
              </a:ext>
            </a:extLst>
          </p:cNvPr>
          <p:cNvSpPr/>
          <p:nvPr/>
        </p:nvSpPr>
        <p:spPr>
          <a:xfrm rot="5400000">
            <a:off x="4340225" y="-236538"/>
            <a:ext cx="3994150" cy="7620000"/>
          </a:xfrm>
          <a:prstGeom prst="flowChartSort">
            <a:avLst/>
          </a:prstGeom>
          <a:solidFill>
            <a:schemeClr val="bg1"/>
          </a:solidFill>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dirty="0"/>
          </a:p>
        </p:txBody>
      </p:sp>
      <p:sp>
        <p:nvSpPr>
          <p:cNvPr id="8" name="TextBox 5">
            <a:extLst>
              <a:ext uri="{FF2B5EF4-FFF2-40B4-BE49-F238E27FC236}">
                <a16:creationId xmlns:a16="http://schemas.microsoft.com/office/drawing/2014/main" id="{EF2A0FBA-DF45-014B-956B-6BA78A161C93}"/>
              </a:ext>
            </a:extLst>
          </p:cNvPr>
          <p:cNvSpPr txBox="1">
            <a:spLocks noChangeArrowheads="1"/>
          </p:cNvSpPr>
          <p:nvPr/>
        </p:nvSpPr>
        <p:spPr bwMode="auto">
          <a:xfrm>
            <a:off x="3962401" y="2971800"/>
            <a:ext cx="1857881" cy="523220"/>
          </a:xfrm>
          <a:prstGeom prst="rect">
            <a:avLst/>
          </a:prstGeom>
          <a:noFill/>
          <a:ln w="9525">
            <a:noFill/>
            <a:miter lim="800000"/>
            <a:headEnd/>
            <a:tailEnd/>
          </a:ln>
        </p:spPr>
        <p:txBody>
          <a:bodyPr wrap="none">
            <a:spAutoFit/>
          </a:bodyPr>
          <a:lstStyle/>
          <a:p>
            <a:r>
              <a:rPr lang="en-US" sz="2800" b="1" dirty="0"/>
              <a:t>DIVERGENT</a:t>
            </a:r>
          </a:p>
        </p:txBody>
      </p:sp>
      <p:sp>
        <p:nvSpPr>
          <p:cNvPr id="9" name="TextBox 7">
            <a:extLst>
              <a:ext uri="{FF2B5EF4-FFF2-40B4-BE49-F238E27FC236}">
                <a16:creationId xmlns:a16="http://schemas.microsoft.com/office/drawing/2014/main" id="{1D06EFFF-AD98-3B4B-AD4F-3C1365A118A6}"/>
              </a:ext>
            </a:extLst>
          </p:cNvPr>
          <p:cNvSpPr txBox="1">
            <a:spLocks noChangeArrowheads="1"/>
          </p:cNvSpPr>
          <p:nvPr/>
        </p:nvSpPr>
        <p:spPr bwMode="auto">
          <a:xfrm>
            <a:off x="4191000" y="3886201"/>
            <a:ext cx="1472198" cy="830997"/>
          </a:xfrm>
          <a:prstGeom prst="rect">
            <a:avLst/>
          </a:prstGeom>
          <a:noFill/>
          <a:ln w="9525">
            <a:noFill/>
            <a:miter lim="800000"/>
            <a:headEnd/>
            <a:tailEnd/>
          </a:ln>
        </p:spPr>
        <p:txBody>
          <a:bodyPr wrap="none">
            <a:spAutoFit/>
          </a:bodyPr>
          <a:lstStyle/>
          <a:p>
            <a:r>
              <a:rPr lang="en-US" sz="2000" b="1" i="1" dirty="0">
                <a:solidFill>
                  <a:srgbClr val="00569A"/>
                </a:solidFill>
              </a:rPr>
              <a:t>Find Options</a:t>
            </a:r>
          </a:p>
          <a:p>
            <a:pPr lvl="1"/>
            <a:endParaRPr lang="en-US" sz="1400" dirty="0">
              <a:solidFill>
                <a:srgbClr val="00569A"/>
              </a:solidFill>
            </a:endParaRPr>
          </a:p>
          <a:p>
            <a:pPr lvl="1">
              <a:buFont typeface="Wingdings" pitchFamily="2" charset="2"/>
              <a:buChar char="§"/>
            </a:pPr>
            <a:endParaRPr lang="en-US" sz="1400" dirty="0">
              <a:solidFill>
                <a:srgbClr val="00569A"/>
              </a:solidFill>
            </a:endParaRPr>
          </a:p>
        </p:txBody>
      </p:sp>
      <p:sp>
        <p:nvSpPr>
          <p:cNvPr id="10" name="TextBox 9">
            <a:extLst>
              <a:ext uri="{FF2B5EF4-FFF2-40B4-BE49-F238E27FC236}">
                <a16:creationId xmlns:a16="http://schemas.microsoft.com/office/drawing/2014/main" id="{567019AB-6110-B444-9798-448F42488CB7}"/>
              </a:ext>
            </a:extLst>
          </p:cNvPr>
          <p:cNvSpPr txBox="1">
            <a:spLocks noChangeArrowheads="1"/>
          </p:cNvSpPr>
          <p:nvPr/>
        </p:nvSpPr>
        <p:spPr bwMode="auto">
          <a:xfrm>
            <a:off x="6629400" y="3886201"/>
            <a:ext cx="1781578" cy="1015663"/>
          </a:xfrm>
          <a:prstGeom prst="rect">
            <a:avLst/>
          </a:prstGeom>
          <a:noFill/>
          <a:ln w="9525">
            <a:noFill/>
            <a:miter lim="800000"/>
            <a:headEnd/>
            <a:tailEnd/>
          </a:ln>
        </p:spPr>
        <p:txBody>
          <a:bodyPr wrap="none">
            <a:spAutoFit/>
          </a:bodyPr>
          <a:lstStyle/>
          <a:p>
            <a:r>
              <a:rPr lang="en-US" sz="2000" b="1" i="1" dirty="0">
                <a:solidFill>
                  <a:srgbClr val="00569A"/>
                </a:solidFill>
              </a:rPr>
              <a:t>Choose Options</a:t>
            </a:r>
          </a:p>
          <a:p>
            <a:endParaRPr lang="en-US" sz="2000" dirty="0">
              <a:solidFill>
                <a:srgbClr val="00569A"/>
              </a:solidFill>
            </a:endParaRPr>
          </a:p>
          <a:p>
            <a:endParaRPr lang="en-US" sz="2000" dirty="0">
              <a:solidFill>
                <a:srgbClr val="00569A"/>
              </a:solidFill>
            </a:endParaRPr>
          </a:p>
        </p:txBody>
      </p:sp>
      <p:cxnSp>
        <p:nvCxnSpPr>
          <p:cNvPr id="11" name="Straight Arrow Connector 10">
            <a:extLst>
              <a:ext uri="{FF2B5EF4-FFF2-40B4-BE49-F238E27FC236}">
                <a16:creationId xmlns:a16="http://schemas.microsoft.com/office/drawing/2014/main" id="{26718AE0-31F2-5F4E-AF03-90EB743F47FB}"/>
              </a:ext>
            </a:extLst>
          </p:cNvPr>
          <p:cNvCxnSpPr/>
          <p:nvPr/>
        </p:nvCxnSpPr>
        <p:spPr bwMode="auto">
          <a:xfrm>
            <a:off x="2514600" y="5791200"/>
            <a:ext cx="6789738" cy="0"/>
          </a:xfrm>
          <a:prstGeom prst="straightConnector1">
            <a:avLst/>
          </a:prstGeom>
          <a:ln>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64879EB-6BF9-CC44-900B-31874028EE77}"/>
              </a:ext>
            </a:extLst>
          </p:cNvPr>
          <p:cNvCxnSpPr/>
          <p:nvPr/>
        </p:nvCxnSpPr>
        <p:spPr bwMode="auto">
          <a:xfrm flipV="1">
            <a:off x="2393951" y="1973262"/>
            <a:ext cx="14287" cy="1600200"/>
          </a:xfrm>
          <a:prstGeom prst="straightConnector1">
            <a:avLst/>
          </a:prstGeom>
          <a:ln>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DAC23680-F30A-9843-8459-12666C1F18EC}"/>
              </a:ext>
            </a:extLst>
          </p:cNvPr>
          <p:cNvCxnSpPr/>
          <p:nvPr/>
        </p:nvCxnSpPr>
        <p:spPr bwMode="auto">
          <a:xfrm>
            <a:off x="2411413" y="3792537"/>
            <a:ext cx="9525" cy="1703388"/>
          </a:xfrm>
          <a:prstGeom prst="straightConnector1">
            <a:avLst/>
          </a:prstGeom>
          <a:ln>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17" name="TextBox 22">
            <a:extLst>
              <a:ext uri="{FF2B5EF4-FFF2-40B4-BE49-F238E27FC236}">
                <a16:creationId xmlns:a16="http://schemas.microsoft.com/office/drawing/2014/main" id="{2C714897-42CC-3C4A-86FF-B1ACCFDFBF5C}"/>
              </a:ext>
            </a:extLst>
          </p:cNvPr>
          <p:cNvSpPr txBox="1">
            <a:spLocks noChangeArrowheads="1"/>
          </p:cNvSpPr>
          <p:nvPr/>
        </p:nvSpPr>
        <p:spPr bwMode="auto">
          <a:xfrm>
            <a:off x="5943601" y="5791200"/>
            <a:ext cx="694421" cy="400110"/>
          </a:xfrm>
          <a:prstGeom prst="rect">
            <a:avLst/>
          </a:prstGeom>
          <a:noFill/>
          <a:ln w="9525">
            <a:noFill/>
            <a:miter lim="800000"/>
            <a:headEnd/>
            <a:tailEnd/>
          </a:ln>
        </p:spPr>
        <p:txBody>
          <a:bodyPr wrap="none">
            <a:spAutoFit/>
          </a:bodyPr>
          <a:lstStyle/>
          <a:p>
            <a:r>
              <a:rPr lang="en-US" sz="2000" b="1" dirty="0"/>
              <a:t>Time</a:t>
            </a:r>
            <a:endParaRPr lang="en-US" sz="1600" b="1" dirty="0"/>
          </a:p>
        </p:txBody>
      </p:sp>
      <p:sp>
        <p:nvSpPr>
          <p:cNvPr id="18" name="TextBox 23">
            <a:extLst>
              <a:ext uri="{FF2B5EF4-FFF2-40B4-BE49-F238E27FC236}">
                <a16:creationId xmlns:a16="http://schemas.microsoft.com/office/drawing/2014/main" id="{8C5530A9-5699-FC47-8458-511F3CF155CD}"/>
              </a:ext>
            </a:extLst>
          </p:cNvPr>
          <p:cNvSpPr txBox="1">
            <a:spLocks noChangeArrowheads="1"/>
          </p:cNvSpPr>
          <p:nvPr/>
        </p:nvSpPr>
        <p:spPr bwMode="auto">
          <a:xfrm rot="-5400000">
            <a:off x="1349019" y="3446433"/>
            <a:ext cx="992901" cy="400110"/>
          </a:xfrm>
          <a:prstGeom prst="rect">
            <a:avLst/>
          </a:prstGeom>
          <a:noFill/>
          <a:ln w="9525">
            <a:noFill/>
            <a:miter lim="800000"/>
            <a:headEnd/>
            <a:tailEnd/>
          </a:ln>
        </p:spPr>
        <p:txBody>
          <a:bodyPr wrap="none">
            <a:spAutoFit/>
          </a:bodyPr>
          <a:lstStyle/>
          <a:p>
            <a:r>
              <a:rPr lang="en-US" sz="2000" b="1" dirty="0"/>
              <a:t>Options</a:t>
            </a:r>
          </a:p>
        </p:txBody>
      </p:sp>
      <p:sp>
        <p:nvSpPr>
          <p:cNvPr id="19" name="Oval 18">
            <a:extLst>
              <a:ext uri="{FF2B5EF4-FFF2-40B4-BE49-F238E27FC236}">
                <a16:creationId xmlns:a16="http://schemas.microsoft.com/office/drawing/2014/main" id="{3153AF8E-A30C-8F42-A4E0-F7E75E787DD1}"/>
              </a:ext>
            </a:extLst>
          </p:cNvPr>
          <p:cNvSpPr/>
          <p:nvPr/>
        </p:nvSpPr>
        <p:spPr>
          <a:xfrm>
            <a:off x="2133600" y="3352801"/>
            <a:ext cx="1524000" cy="484187"/>
          </a:xfrm>
          <a:prstGeom prst="ellipse">
            <a:avLst/>
          </a:prstGeom>
          <a:solidFill>
            <a:srgbClr val="C00000"/>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b="1" dirty="0">
                <a:solidFill>
                  <a:schemeClr val="bg1"/>
                </a:solidFill>
              </a:rPr>
              <a:t>PROBLEM</a:t>
            </a:r>
          </a:p>
        </p:txBody>
      </p:sp>
      <p:sp>
        <p:nvSpPr>
          <p:cNvPr id="20" name="Oval 19">
            <a:extLst>
              <a:ext uri="{FF2B5EF4-FFF2-40B4-BE49-F238E27FC236}">
                <a16:creationId xmlns:a16="http://schemas.microsoft.com/office/drawing/2014/main" id="{E05FCCA9-7276-854A-A65F-0F45B5ED97DB}"/>
              </a:ext>
            </a:extLst>
          </p:cNvPr>
          <p:cNvSpPr/>
          <p:nvPr/>
        </p:nvSpPr>
        <p:spPr>
          <a:xfrm>
            <a:off x="9337676" y="3578226"/>
            <a:ext cx="147637" cy="160337"/>
          </a:xfrm>
          <a:prstGeom prst="ellipse">
            <a:avLst/>
          </a:prstGeom>
          <a:solidFill>
            <a:srgbClr val="00B050"/>
          </a:solidFill>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dirty="0"/>
          </a:p>
        </p:txBody>
      </p:sp>
      <p:sp>
        <p:nvSpPr>
          <p:cNvPr id="21" name="Oval 20">
            <a:extLst>
              <a:ext uri="{FF2B5EF4-FFF2-40B4-BE49-F238E27FC236}">
                <a16:creationId xmlns:a16="http://schemas.microsoft.com/office/drawing/2014/main" id="{2A7A2777-46D9-4E43-85E0-B81D3B1F1956}"/>
              </a:ext>
            </a:extLst>
          </p:cNvPr>
          <p:cNvSpPr/>
          <p:nvPr/>
        </p:nvSpPr>
        <p:spPr>
          <a:xfrm>
            <a:off x="8920160" y="3429001"/>
            <a:ext cx="1676400" cy="484187"/>
          </a:xfrm>
          <a:prstGeom prst="ellipse">
            <a:avLst/>
          </a:prstGeom>
          <a:solidFill>
            <a:srgbClr val="00B050"/>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sz="1400" b="1" dirty="0">
                <a:solidFill>
                  <a:schemeClr val="bg1"/>
                </a:solidFill>
              </a:rPr>
              <a:t>SOLUTION</a:t>
            </a:r>
          </a:p>
        </p:txBody>
      </p:sp>
      <p:sp>
        <p:nvSpPr>
          <p:cNvPr id="22" name="TextBox 5">
            <a:extLst>
              <a:ext uri="{FF2B5EF4-FFF2-40B4-BE49-F238E27FC236}">
                <a16:creationId xmlns:a16="http://schemas.microsoft.com/office/drawing/2014/main" id="{27FA0CA1-AF4F-1843-9D6E-03BFB9C94D2B}"/>
              </a:ext>
            </a:extLst>
          </p:cNvPr>
          <p:cNvSpPr txBox="1">
            <a:spLocks noChangeArrowheads="1"/>
          </p:cNvSpPr>
          <p:nvPr/>
        </p:nvSpPr>
        <p:spPr bwMode="auto">
          <a:xfrm>
            <a:off x="6324600" y="2971800"/>
            <a:ext cx="2205412" cy="523220"/>
          </a:xfrm>
          <a:prstGeom prst="rect">
            <a:avLst/>
          </a:prstGeom>
          <a:noFill/>
          <a:ln w="9525">
            <a:noFill/>
            <a:miter lim="800000"/>
            <a:headEnd/>
            <a:tailEnd/>
          </a:ln>
        </p:spPr>
        <p:txBody>
          <a:bodyPr wrap="none">
            <a:spAutoFit/>
          </a:bodyPr>
          <a:lstStyle/>
          <a:p>
            <a:r>
              <a:rPr lang="en-US" sz="2800" b="1" dirty="0"/>
              <a:t>CONVERGENT</a:t>
            </a:r>
          </a:p>
        </p:txBody>
      </p:sp>
    </p:spTree>
    <p:extLst>
      <p:ext uri="{BB962C8B-B14F-4D97-AF65-F5344CB8AC3E}">
        <p14:creationId xmlns:p14="http://schemas.microsoft.com/office/powerpoint/2010/main" val="3217376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BE78E13-C27C-DB40-9B37-53609605A7C6}"/>
              </a:ext>
            </a:extLst>
          </p:cNvPr>
          <p:cNvSpPr txBox="1">
            <a:spLocks noChangeArrowheads="1"/>
          </p:cNvSpPr>
          <p:nvPr/>
        </p:nvSpPr>
        <p:spPr>
          <a:xfrm>
            <a:off x="2603240" y="2266118"/>
            <a:ext cx="7414321" cy="32949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None/>
            </a:pPr>
            <a:endParaRPr lang="en-US" sz="1800" dirty="0">
              <a:solidFill>
                <a:schemeClr val="tx2"/>
              </a:solidFill>
            </a:endParaRPr>
          </a:p>
          <a:p>
            <a:pPr marL="963613" indent="-228600">
              <a:spcBef>
                <a:spcPts val="1200"/>
              </a:spcBef>
              <a:buNone/>
            </a:pPr>
            <a:r>
              <a:rPr lang="en-US" sz="2600" b="1" dirty="0">
                <a:solidFill>
                  <a:schemeClr val="accent5"/>
                </a:solidFill>
                <a:ea typeface="ヒラギノ角ゴ Pro W3"/>
                <a:cs typeface="ヒラギノ角ゴ Pro W3"/>
              </a:rPr>
              <a:t>Technology-Driven Market Intelligence (TDMI)</a:t>
            </a:r>
          </a:p>
          <a:p>
            <a:pPr marL="963613" indent="-228600">
              <a:spcBef>
                <a:spcPts val="600"/>
              </a:spcBef>
            </a:pPr>
            <a:r>
              <a:rPr lang="en-US" sz="2200" dirty="0">
                <a:solidFill>
                  <a:schemeClr val="bg1">
                    <a:lumMod val="50000"/>
                  </a:schemeClr>
                </a:solidFill>
              </a:rPr>
              <a:t>We have something, where can we sell it?</a:t>
            </a:r>
          </a:p>
          <a:p>
            <a:pPr marL="963613" indent="-228600">
              <a:spcBef>
                <a:spcPts val="1200"/>
              </a:spcBef>
              <a:buNone/>
            </a:pPr>
            <a:endParaRPr lang="en-US" sz="1800" dirty="0">
              <a:solidFill>
                <a:schemeClr val="tx2"/>
              </a:solidFill>
            </a:endParaRPr>
          </a:p>
        </p:txBody>
      </p:sp>
      <p:pic>
        <p:nvPicPr>
          <p:cNvPr id="16" name="Picture 6" descr="SailorGreen">
            <a:extLst>
              <a:ext uri="{FF2B5EF4-FFF2-40B4-BE49-F238E27FC236}">
                <a16:creationId xmlns:a16="http://schemas.microsoft.com/office/drawing/2014/main" id="{AC77778B-39A7-D448-854C-78A51DAA0A55}"/>
              </a:ext>
            </a:extLst>
          </p:cNvPr>
          <p:cNvPicPr>
            <a:picLocks noChangeAspect="1" noChangeArrowheads="1"/>
          </p:cNvPicPr>
          <p:nvPr/>
        </p:nvPicPr>
        <p:blipFill>
          <a:blip r:embed="rId3" cstate="print"/>
          <a:srcRect/>
          <a:stretch>
            <a:fillRect/>
          </a:stretch>
        </p:blipFill>
        <p:spPr bwMode="auto">
          <a:xfrm>
            <a:off x="2110225" y="2494385"/>
            <a:ext cx="1238250" cy="1317625"/>
          </a:xfrm>
          <a:prstGeom prst="rect">
            <a:avLst/>
          </a:prstGeom>
          <a:noFill/>
          <a:ln w="9525">
            <a:noFill/>
            <a:miter lim="800000"/>
            <a:headEnd/>
            <a:tailEnd/>
          </a:ln>
        </p:spPr>
      </p:pic>
    </p:spTree>
    <p:extLst>
      <p:ext uri="{BB962C8B-B14F-4D97-AF65-F5344CB8AC3E}">
        <p14:creationId xmlns:p14="http://schemas.microsoft.com/office/powerpoint/2010/main" val="1342078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F79-D8C8-F947-9CFC-A8D144693888}"/>
              </a:ext>
            </a:extLst>
          </p:cNvPr>
          <p:cNvSpPr>
            <a:spLocks noGrp="1"/>
          </p:cNvSpPr>
          <p:nvPr>
            <p:ph type="title"/>
          </p:nvPr>
        </p:nvSpPr>
        <p:spPr>
          <a:xfrm>
            <a:off x="841247" y="365760"/>
            <a:ext cx="10901573" cy="1325563"/>
          </a:xfrm>
        </p:spPr>
        <p:txBody>
          <a:bodyPr/>
          <a:lstStyle/>
          <a:p>
            <a:r>
              <a:rPr lang="en-US" sz="3200" dirty="0"/>
              <a:t>There are many new product ideas….  how do you choose wisely?</a:t>
            </a:r>
          </a:p>
        </p:txBody>
      </p:sp>
      <p:pic>
        <p:nvPicPr>
          <p:cNvPr id="6" name="Picture 8" descr="http://www.ournewssource.com/wp-content/uploads/2010/08/egg5.jpg">
            <a:extLst>
              <a:ext uri="{FF2B5EF4-FFF2-40B4-BE49-F238E27FC236}">
                <a16:creationId xmlns:a16="http://schemas.microsoft.com/office/drawing/2014/main" id="{44917197-5F64-CD4C-BB26-5D447195D66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26349" y="2170630"/>
            <a:ext cx="3775852" cy="2516740"/>
          </a:xfrm>
          <a:prstGeom prst="rect">
            <a:avLst/>
          </a:prstGeom>
          <a:noFill/>
          <a:ln w="9525">
            <a:noFill/>
            <a:miter lim="800000"/>
            <a:headEnd/>
            <a:tailEnd/>
          </a:ln>
        </p:spPr>
      </p:pic>
      <p:pic>
        <p:nvPicPr>
          <p:cNvPr id="7" name="Picture 10" descr="http://t0.gstatic.com/images?q=tbn:ANd9GcS-Wu2EecrUXPJihtadV_F-8ly-uAxzNHcqxjklsMdHFKdYvSQaJg">
            <a:extLst>
              <a:ext uri="{FF2B5EF4-FFF2-40B4-BE49-F238E27FC236}">
                <a16:creationId xmlns:a16="http://schemas.microsoft.com/office/drawing/2014/main" id="{277B28FE-5390-7040-A2EA-41E3A8733D1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98323" y="2170556"/>
            <a:ext cx="2187575" cy="2501900"/>
          </a:xfrm>
          <a:prstGeom prst="rect">
            <a:avLst/>
          </a:prstGeom>
          <a:noFill/>
          <a:ln w="9525">
            <a:noFill/>
            <a:miter lim="800000"/>
            <a:headEnd/>
            <a:tailEnd/>
          </a:ln>
        </p:spPr>
      </p:pic>
    </p:spTree>
    <p:extLst>
      <p:ext uri="{BB962C8B-B14F-4D97-AF65-F5344CB8AC3E}">
        <p14:creationId xmlns:p14="http://schemas.microsoft.com/office/powerpoint/2010/main" val="598281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3D02E-7F12-BA43-A236-E1C1C1CF4B74}"/>
              </a:ext>
            </a:extLst>
          </p:cNvPr>
          <p:cNvSpPr>
            <a:spLocks noGrp="1"/>
          </p:cNvSpPr>
          <p:nvPr>
            <p:ph type="title"/>
          </p:nvPr>
        </p:nvSpPr>
        <p:spPr>
          <a:xfrm>
            <a:off x="841248" y="365760"/>
            <a:ext cx="10515600" cy="1325563"/>
          </a:xfrm>
        </p:spPr>
        <p:txBody>
          <a:bodyPr anchor="ctr">
            <a:normAutofit/>
          </a:bodyPr>
          <a:lstStyle/>
          <a:p>
            <a:r>
              <a:rPr lang="en-US" dirty="0"/>
              <a:t>TDMI helps you choose wisely but considering the “asset” and where it has value.</a:t>
            </a:r>
          </a:p>
        </p:txBody>
      </p:sp>
      <p:pic>
        <p:nvPicPr>
          <p:cNvPr id="5" name="Picture 4" descr="C:\Documents and Settings\tculver\Desktop\RTI\MEP Clients\NH MEP\Events\NH Summit\copy-of-tdmi-12711-yynqczowlqaw-340_205333_753022\data\repo\88093377.JPG">
            <a:extLst>
              <a:ext uri="{FF2B5EF4-FFF2-40B4-BE49-F238E27FC236}">
                <a16:creationId xmlns:a16="http://schemas.microsoft.com/office/drawing/2014/main" id="{9D3D0656-55A8-E146-AABA-5EAB99CBA2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23379" y="1828800"/>
            <a:ext cx="4351338" cy="4351338"/>
          </a:xfrm>
          <a:prstGeom prst="rect">
            <a:avLst/>
          </a:prstGeom>
          <a:noFill/>
        </p:spPr>
      </p:pic>
      <p:sp>
        <p:nvSpPr>
          <p:cNvPr id="10" name="Text Placeholder 3">
            <a:extLst>
              <a:ext uri="{FF2B5EF4-FFF2-40B4-BE49-F238E27FC236}">
                <a16:creationId xmlns:a16="http://schemas.microsoft.com/office/drawing/2014/main" id="{B155F559-1CDB-41FC-8822-EAFEFCBC23D6}"/>
              </a:ext>
            </a:extLst>
          </p:cNvPr>
          <p:cNvSpPr>
            <a:spLocks noGrp="1"/>
          </p:cNvSpPr>
          <p:nvPr>
            <p:ph type="body" sz="quarter" idx="15"/>
          </p:nvPr>
        </p:nvSpPr>
        <p:spPr>
          <a:xfrm>
            <a:off x="-1" y="6633274"/>
            <a:ext cx="10712741" cy="224726"/>
          </a:xfrm>
        </p:spPr>
        <p:txBody>
          <a:bodyPr/>
          <a:lstStyle/>
          <a:p>
            <a:endParaRPr lang="en-US"/>
          </a:p>
        </p:txBody>
      </p:sp>
    </p:spTree>
    <p:extLst>
      <p:ext uri="{BB962C8B-B14F-4D97-AF65-F5344CB8AC3E}">
        <p14:creationId xmlns:p14="http://schemas.microsoft.com/office/powerpoint/2010/main" val="3717076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F79-D8C8-F947-9CFC-A8D144693888}"/>
              </a:ext>
            </a:extLst>
          </p:cNvPr>
          <p:cNvSpPr>
            <a:spLocks noGrp="1"/>
          </p:cNvSpPr>
          <p:nvPr>
            <p:ph type="title"/>
          </p:nvPr>
        </p:nvSpPr>
        <p:spPr/>
        <p:txBody>
          <a:bodyPr/>
          <a:lstStyle/>
          <a:p>
            <a:r>
              <a:rPr lang="en-US" sz="3200" dirty="0"/>
              <a:t>TDMI enables companies to consider…</a:t>
            </a:r>
          </a:p>
        </p:txBody>
      </p:sp>
      <p:sp>
        <p:nvSpPr>
          <p:cNvPr id="4" name="Text Placeholder 3">
            <a:extLst>
              <a:ext uri="{FF2B5EF4-FFF2-40B4-BE49-F238E27FC236}">
                <a16:creationId xmlns:a16="http://schemas.microsoft.com/office/drawing/2014/main" id="{4538E497-8B4A-484E-906F-A83C158FCD87}"/>
              </a:ext>
            </a:extLst>
          </p:cNvPr>
          <p:cNvSpPr>
            <a:spLocks noGrp="1"/>
          </p:cNvSpPr>
          <p:nvPr>
            <p:ph type="body" sz="quarter" idx="15"/>
          </p:nvPr>
        </p:nvSpPr>
        <p:spPr/>
        <p:txBody>
          <a:bodyPr/>
          <a:lstStyle/>
          <a:p>
            <a:endParaRPr lang="en-US" dirty="0"/>
          </a:p>
        </p:txBody>
      </p:sp>
      <p:sp>
        <p:nvSpPr>
          <p:cNvPr id="23" name="Rectangle 2">
            <a:extLst>
              <a:ext uri="{FF2B5EF4-FFF2-40B4-BE49-F238E27FC236}">
                <a16:creationId xmlns:a16="http://schemas.microsoft.com/office/drawing/2014/main" id="{3041299F-1A38-6B4C-9894-80C1D6E00460}"/>
              </a:ext>
            </a:extLst>
          </p:cNvPr>
          <p:cNvSpPr txBox="1">
            <a:spLocks noChangeArrowheads="1"/>
          </p:cNvSpPr>
          <p:nvPr/>
        </p:nvSpPr>
        <p:spPr bwMode="auto">
          <a:xfrm>
            <a:off x="293915" y="2869994"/>
            <a:ext cx="6830513" cy="19172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58838" lvl="1" indent="-401638">
              <a:spcBef>
                <a:spcPts val="900"/>
              </a:spcBef>
              <a:buClr>
                <a:srgbClr val="6472A3"/>
              </a:buClr>
              <a:buFont typeface="Arial" pitchFamily="34" charset="0"/>
              <a:buChar char="•"/>
            </a:pPr>
            <a:r>
              <a:rPr lang="en-US" sz="2000" b="1" dirty="0">
                <a:solidFill>
                  <a:schemeClr val="tx2"/>
                </a:solidFill>
              </a:rPr>
              <a:t>Asset value proposition</a:t>
            </a:r>
            <a:br>
              <a:rPr lang="en-US" sz="2000" b="1" dirty="0">
                <a:solidFill>
                  <a:schemeClr val="tx2"/>
                </a:solidFill>
              </a:rPr>
            </a:br>
            <a:endParaRPr lang="en-US" sz="1600" dirty="0">
              <a:solidFill>
                <a:schemeClr val="tx2"/>
              </a:solidFill>
            </a:endParaRPr>
          </a:p>
          <a:p>
            <a:pPr marL="858838" lvl="1" indent="-401638" fontAlgn="base">
              <a:spcBef>
                <a:spcPct val="20000"/>
              </a:spcBef>
              <a:spcAft>
                <a:spcPct val="0"/>
              </a:spcAft>
              <a:buClr>
                <a:srgbClr val="6472A3"/>
              </a:buClr>
              <a:buFont typeface="Arial" pitchFamily="34" charset="0"/>
              <a:buChar char="•"/>
              <a:defRPr/>
            </a:pPr>
            <a:r>
              <a:rPr lang="en-US" sz="2000" b="1" dirty="0">
                <a:solidFill>
                  <a:schemeClr val="tx2"/>
                </a:solidFill>
              </a:rPr>
              <a:t>Prudent investing options </a:t>
            </a:r>
            <a:br>
              <a:rPr lang="en-US" sz="2000" b="1" dirty="0">
                <a:solidFill>
                  <a:schemeClr val="tx2"/>
                </a:solidFill>
              </a:rPr>
            </a:br>
            <a:endParaRPr lang="en-US" sz="2000" dirty="0">
              <a:solidFill>
                <a:schemeClr val="tx2"/>
              </a:solidFill>
            </a:endParaRPr>
          </a:p>
          <a:p>
            <a:pPr marL="858838" lvl="1" indent="-401638" fontAlgn="base">
              <a:spcBef>
                <a:spcPct val="20000"/>
              </a:spcBef>
              <a:spcAft>
                <a:spcPct val="0"/>
              </a:spcAft>
              <a:buClr>
                <a:srgbClr val="6472A3"/>
              </a:buClr>
              <a:buFont typeface="Arial" pitchFamily="34" charset="0"/>
              <a:buChar char="•"/>
              <a:defRPr/>
            </a:pPr>
            <a:r>
              <a:rPr lang="en-US" sz="2000" b="1" dirty="0">
                <a:solidFill>
                  <a:schemeClr val="tx2"/>
                </a:solidFill>
              </a:rPr>
              <a:t>Product and market development scenarios</a:t>
            </a:r>
            <a:br>
              <a:rPr lang="en-US" sz="2000" b="1" dirty="0">
                <a:solidFill>
                  <a:schemeClr val="tx2"/>
                </a:solidFill>
              </a:rPr>
            </a:br>
            <a:endParaRPr lang="en-US" sz="1600" dirty="0">
              <a:solidFill>
                <a:schemeClr val="tx2"/>
              </a:solidFill>
            </a:endParaRPr>
          </a:p>
          <a:p>
            <a:pPr marL="858838" lvl="1" indent="-401638" fontAlgn="base">
              <a:spcBef>
                <a:spcPct val="20000"/>
              </a:spcBef>
              <a:spcAft>
                <a:spcPct val="0"/>
              </a:spcAft>
              <a:buClr>
                <a:srgbClr val="6472A3"/>
              </a:buClr>
              <a:buFont typeface="Arial" pitchFamily="34" charset="0"/>
              <a:buChar char="•"/>
              <a:defRPr/>
            </a:pPr>
            <a:r>
              <a:rPr lang="en-US" sz="2000" b="1" dirty="0">
                <a:solidFill>
                  <a:schemeClr val="tx2"/>
                </a:solidFill>
              </a:rPr>
              <a:t>Potential partners and customers</a:t>
            </a:r>
            <a:endParaRPr lang="en-US" sz="2000" dirty="0">
              <a:solidFill>
                <a:schemeClr val="tx2"/>
              </a:solidFill>
            </a:endParaRPr>
          </a:p>
        </p:txBody>
      </p:sp>
      <p:pic>
        <p:nvPicPr>
          <p:cNvPr id="24" name="Picture 2" descr="C:\Documents and Settings\tculver\Desktop\RTI\MEP Clients\NH MEP\Events\NH Summit\copy-of-tdmi-12711-yynqczowlqaw-340_205333_753022\data\repo\88149031.jpg">
            <a:extLst>
              <a:ext uri="{FF2B5EF4-FFF2-40B4-BE49-F238E27FC236}">
                <a16:creationId xmlns:a16="http://schemas.microsoft.com/office/drawing/2014/main" id="{E3617DA8-6587-3247-B74A-275D06B69F77}"/>
              </a:ext>
            </a:extLst>
          </p:cNvPr>
          <p:cNvPicPr>
            <a:picLocks noChangeAspect="1" noChangeArrowheads="1"/>
          </p:cNvPicPr>
          <p:nvPr/>
        </p:nvPicPr>
        <p:blipFill>
          <a:blip r:embed="rId3" cstate="print"/>
          <a:srcRect/>
          <a:stretch>
            <a:fillRect/>
          </a:stretch>
        </p:blipFill>
        <p:spPr bwMode="auto">
          <a:xfrm>
            <a:off x="4231897" y="1453416"/>
            <a:ext cx="2480743" cy="2480743"/>
          </a:xfrm>
          <a:prstGeom prst="rect">
            <a:avLst/>
          </a:prstGeom>
          <a:noFill/>
        </p:spPr>
      </p:pic>
      <p:sp>
        <p:nvSpPr>
          <p:cNvPr id="6" name="Rectangle 7">
            <a:extLst>
              <a:ext uri="{FF2B5EF4-FFF2-40B4-BE49-F238E27FC236}">
                <a16:creationId xmlns:a16="http://schemas.microsoft.com/office/drawing/2014/main" id="{7BDAAA4D-DFA4-C444-8C26-404D4814E9C2}"/>
              </a:ext>
            </a:extLst>
          </p:cNvPr>
          <p:cNvSpPr>
            <a:spLocks noChangeArrowheads="1"/>
          </p:cNvSpPr>
          <p:nvPr/>
        </p:nvSpPr>
        <p:spPr bwMode="auto">
          <a:xfrm>
            <a:off x="6796207" y="2869994"/>
            <a:ext cx="4253595" cy="2917600"/>
          </a:xfrm>
          <a:prstGeom prst="rect">
            <a:avLst/>
          </a:prstGeom>
          <a:noFill/>
          <a:ln w="9525">
            <a:noFill/>
            <a:miter lim="800000"/>
            <a:headEnd/>
            <a:tailEnd/>
          </a:ln>
        </p:spPr>
        <p:txBody>
          <a:bodyPr/>
          <a:lstStyle/>
          <a:p>
            <a:pPr marL="342900" indent="-342900">
              <a:spcBef>
                <a:spcPts val="1200"/>
              </a:spcBef>
              <a:buClr>
                <a:srgbClr val="6472A3"/>
              </a:buClr>
              <a:buFont typeface="Times"/>
              <a:buChar char="•"/>
            </a:pPr>
            <a:r>
              <a:rPr lang="en-US" sz="2000" b="1" dirty="0">
                <a:solidFill>
                  <a:schemeClr val="tx2"/>
                </a:solidFill>
              </a:rPr>
              <a:t>By considering technical parameters, complexities, or issues</a:t>
            </a:r>
          </a:p>
          <a:p>
            <a:pPr marL="342900" indent="-342900">
              <a:spcBef>
                <a:spcPts val="1200"/>
              </a:spcBef>
              <a:buClr>
                <a:srgbClr val="6472A3"/>
              </a:buClr>
              <a:buFont typeface="Times"/>
              <a:buChar char="•"/>
            </a:pPr>
            <a:r>
              <a:rPr lang="en-US" sz="2000" b="1" dirty="0">
                <a:solidFill>
                  <a:schemeClr val="tx2"/>
                </a:solidFill>
              </a:rPr>
              <a:t>By assessing commercial opportunities and barriers </a:t>
            </a:r>
          </a:p>
          <a:p>
            <a:pPr marL="342900" indent="-342900">
              <a:spcBef>
                <a:spcPts val="1200"/>
              </a:spcBef>
              <a:buClr>
                <a:srgbClr val="6472A3"/>
              </a:buClr>
              <a:buFont typeface="Times"/>
              <a:buChar char="•"/>
            </a:pPr>
            <a:r>
              <a:rPr lang="en-US" sz="2000" b="1" dirty="0">
                <a:solidFill>
                  <a:schemeClr val="tx2"/>
                </a:solidFill>
              </a:rPr>
              <a:t>By gathering real-world insight from industry experts</a:t>
            </a:r>
          </a:p>
          <a:p>
            <a:pPr marL="342900" indent="-342900">
              <a:spcBef>
                <a:spcPts val="1200"/>
              </a:spcBef>
              <a:buClr>
                <a:srgbClr val="6472A3"/>
              </a:buClr>
              <a:buFont typeface="Times"/>
              <a:buChar char="•"/>
            </a:pPr>
            <a:r>
              <a:rPr lang="en-US" sz="2000" b="1" dirty="0">
                <a:solidFill>
                  <a:schemeClr val="tx2"/>
                </a:solidFill>
              </a:rPr>
              <a:t>By using a proven process and robust tool set</a:t>
            </a:r>
            <a:endParaRPr lang="en-US" sz="2000" dirty="0">
              <a:solidFill>
                <a:schemeClr val="tx2"/>
              </a:solidFill>
            </a:endParaRPr>
          </a:p>
        </p:txBody>
      </p:sp>
    </p:spTree>
    <p:extLst>
      <p:ext uri="{BB962C8B-B14F-4D97-AF65-F5344CB8AC3E}">
        <p14:creationId xmlns:p14="http://schemas.microsoft.com/office/powerpoint/2010/main" val="420630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2860-5B6D-DC4B-88D4-F84B2876CC6E}"/>
              </a:ext>
            </a:extLst>
          </p:cNvPr>
          <p:cNvSpPr>
            <a:spLocks noGrp="1"/>
          </p:cNvSpPr>
          <p:nvPr>
            <p:ph type="title"/>
          </p:nvPr>
        </p:nvSpPr>
        <p:spPr/>
        <p:txBody>
          <a:bodyPr/>
          <a:lstStyle/>
          <a:p>
            <a:r>
              <a:rPr lang="en-US" dirty="0"/>
              <a:t>Companies need TDMI when they…</a:t>
            </a:r>
          </a:p>
        </p:txBody>
      </p:sp>
      <p:sp>
        <p:nvSpPr>
          <p:cNvPr id="4" name="Text Placeholder 3">
            <a:extLst>
              <a:ext uri="{FF2B5EF4-FFF2-40B4-BE49-F238E27FC236}">
                <a16:creationId xmlns:a16="http://schemas.microsoft.com/office/drawing/2014/main" id="{A066CC71-5DEF-5047-9D34-93D536DA8F67}"/>
              </a:ext>
            </a:extLst>
          </p:cNvPr>
          <p:cNvSpPr>
            <a:spLocks noGrp="1"/>
          </p:cNvSpPr>
          <p:nvPr>
            <p:ph type="body" sz="quarter" idx="15"/>
          </p:nvPr>
        </p:nvSpPr>
        <p:spPr/>
        <p:txBody>
          <a:bodyPr/>
          <a:lstStyle/>
          <a:p>
            <a:endParaRPr lang="en-US"/>
          </a:p>
        </p:txBody>
      </p:sp>
      <p:sp>
        <p:nvSpPr>
          <p:cNvPr id="5" name="Cloud Callout 4">
            <a:extLst>
              <a:ext uri="{FF2B5EF4-FFF2-40B4-BE49-F238E27FC236}">
                <a16:creationId xmlns:a16="http://schemas.microsoft.com/office/drawing/2014/main" id="{B7FA0E57-4B92-704C-9532-50A82ED75B03}"/>
              </a:ext>
            </a:extLst>
          </p:cNvPr>
          <p:cNvSpPr/>
          <p:nvPr/>
        </p:nvSpPr>
        <p:spPr bwMode="auto">
          <a:xfrm>
            <a:off x="1403988" y="2685519"/>
            <a:ext cx="1940010" cy="1680518"/>
          </a:xfrm>
          <a:prstGeom prst="cloudCallou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dirty="0">
              <a:ln>
                <a:noFill/>
              </a:ln>
              <a:solidFill>
                <a:schemeClr val="tx2"/>
              </a:solidFill>
              <a:effectLst/>
              <a:latin typeface="Arial" pitchFamily="34" charset="0"/>
              <a:ea typeface="ヒラギノ角ゴ Pro W3"/>
              <a:cs typeface="ヒラギノ角ゴ Pro W3"/>
            </a:endParaRPr>
          </a:p>
        </p:txBody>
      </p:sp>
      <p:sp>
        <p:nvSpPr>
          <p:cNvPr id="6" name="TextBox 5">
            <a:extLst>
              <a:ext uri="{FF2B5EF4-FFF2-40B4-BE49-F238E27FC236}">
                <a16:creationId xmlns:a16="http://schemas.microsoft.com/office/drawing/2014/main" id="{7002C293-7BEE-BE44-8D2C-732A34176316}"/>
              </a:ext>
            </a:extLst>
          </p:cNvPr>
          <p:cNvSpPr txBox="1"/>
          <p:nvPr/>
        </p:nvSpPr>
        <p:spPr>
          <a:xfrm>
            <a:off x="1604423" y="3075079"/>
            <a:ext cx="1539139" cy="923330"/>
          </a:xfrm>
          <a:prstGeom prst="rect">
            <a:avLst/>
          </a:prstGeom>
          <a:noFill/>
        </p:spPr>
        <p:txBody>
          <a:bodyPr wrap="none" rtlCol="0">
            <a:spAutoFit/>
          </a:bodyPr>
          <a:lstStyle/>
          <a:p>
            <a:pPr algn="ctr"/>
            <a:r>
              <a:rPr lang="en-US" sz="1800" dirty="0">
                <a:solidFill>
                  <a:schemeClr val="tx2"/>
                </a:solidFill>
              </a:rPr>
              <a:t>What markets </a:t>
            </a:r>
            <a:br>
              <a:rPr lang="en-US" sz="1800" dirty="0">
                <a:solidFill>
                  <a:schemeClr val="tx2"/>
                </a:solidFill>
              </a:rPr>
            </a:br>
            <a:r>
              <a:rPr lang="en-US" sz="1800" dirty="0">
                <a:solidFill>
                  <a:schemeClr val="tx2"/>
                </a:solidFill>
              </a:rPr>
              <a:t>could I sell </a:t>
            </a:r>
            <a:br>
              <a:rPr lang="en-US" sz="1800" dirty="0">
                <a:solidFill>
                  <a:schemeClr val="tx2"/>
                </a:solidFill>
              </a:rPr>
            </a:br>
            <a:r>
              <a:rPr lang="en-US" sz="1800" dirty="0">
                <a:solidFill>
                  <a:schemeClr val="tx2"/>
                </a:solidFill>
              </a:rPr>
              <a:t>this in?</a:t>
            </a:r>
          </a:p>
        </p:txBody>
      </p:sp>
      <p:sp>
        <p:nvSpPr>
          <p:cNvPr id="7" name="Content Placeholder 17">
            <a:extLst>
              <a:ext uri="{FF2B5EF4-FFF2-40B4-BE49-F238E27FC236}">
                <a16:creationId xmlns:a16="http://schemas.microsoft.com/office/drawing/2014/main" id="{5289638F-A10F-2C4A-B6B2-29AF2D6E1DC2}"/>
              </a:ext>
            </a:extLst>
          </p:cNvPr>
          <p:cNvSpPr txBox="1">
            <a:spLocks/>
          </p:cNvSpPr>
          <p:nvPr/>
        </p:nvSpPr>
        <p:spPr>
          <a:xfrm>
            <a:off x="4458228" y="1809541"/>
            <a:ext cx="2538591" cy="673177"/>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dirty="0">
                <a:solidFill>
                  <a:schemeClr val="tx2"/>
                </a:solidFill>
              </a:rPr>
              <a:t>Have a current product or capability</a:t>
            </a:r>
          </a:p>
        </p:txBody>
      </p:sp>
      <p:sp>
        <p:nvSpPr>
          <p:cNvPr id="8" name="Content Placeholder 17">
            <a:extLst>
              <a:ext uri="{FF2B5EF4-FFF2-40B4-BE49-F238E27FC236}">
                <a16:creationId xmlns:a16="http://schemas.microsoft.com/office/drawing/2014/main" id="{AE6E7249-1527-474E-80B0-D165A4F2498B}"/>
              </a:ext>
            </a:extLst>
          </p:cNvPr>
          <p:cNvSpPr txBox="1">
            <a:spLocks/>
          </p:cNvSpPr>
          <p:nvPr/>
        </p:nvSpPr>
        <p:spPr>
          <a:xfrm>
            <a:off x="8324296" y="1963847"/>
            <a:ext cx="3032552" cy="3820358"/>
          </a:xfrm>
          <a:prstGeom prst="rect">
            <a:avLst/>
          </a:prstGeom>
          <a:ln>
            <a:noFill/>
          </a:ln>
        </p:spPr>
        <p:txBody>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r>
              <a:rPr lang="en-US" sz="2200" b="1" dirty="0">
                <a:solidFill>
                  <a:schemeClr val="tx2"/>
                </a:solidFill>
              </a:rPr>
              <a:t>TDMI … </a:t>
            </a:r>
          </a:p>
          <a:p>
            <a:pPr marL="228600" indent="-228600">
              <a:spcBef>
                <a:spcPts val="600"/>
              </a:spcBef>
            </a:pPr>
            <a:r>
              <a:rPr lang="en-US" sz="2000" b="1" dirty="0">
                <a:solidFill>
                  <a:schemeClr val="tx2"/>
                </a:solidFill>
              </a:rPr>
              <a:t>Does NOT </a:t>
            </a:r>
            <a:r>
              <a:rPr lang="en-US" sz="2000" dirty="0">
                <a:solidFill>
                  <a:schemeClr val="tx2"/>
                </a:solidFill>
              </a:rPr>
              <a:t>solve technical problems or identify new ideas</a:t>
            </a:r>
          </a:p>
          <a:p>
            <a:pPr marL="228600" indent="-228600">
              <a:spcBef>
                <a:spcPts val="600"/>
              </a:spcBef>
            </a:pPr>
            <a:r>
              <a:rPr lang="en-US" sz="2000" b="1" dirty="0">
                <a:solidFill>
                  <a:schemeClr val="tx2"/>
                </a:solidFill>
              </a:rPr>
              <a:t>DOES</a:t>
            </a:r>
            <a:r>
              <a:rPr lang="en-US" sz="2000" dirty="0">
                <a:solidFill>
                  <a:schemeClr val="tx2"/>
                </a:solidFill>
              </a:rPr>
              <a:t> help companies make a business decision on:</a:t>
            </a:r>
          </a:p>
          <a:p>
            <a:pPr marL="571500" indent="-290513">
              <a:buSzPct val="90000"/>
              <a:buFont typeface="Arial" pitchFamily="34" charset="0"/>
              <a:buAutoNum type="arabicParenR"/>
            </a:pPr>
            <a:r>
              <a:rPr lang="en-US" sz="2000" dirty="0">
                <a:solidFill>
                  <a:schemeClr val="tx2"/>
                </a:solidFill>
              </a:rPr>
              <a:t>moving forward with new idea</a:t>
            </a:r>
          </a:p>
          <a:p>
            <a:pPr marL="571500" indent="-290513">
              <a:buSzPct val="90000"/>
              <a:buFont typeface="Arial" pitchFamily="34" charset="0"/>
              <a:buAutoNum type="arabicParenR"/>
            </a:pPr>
            <a:r>
              <a:rPr lang="en-US" sz="2000" dirty="0">
                <a:solidFill>
                  <a:schemeClr val="tx2"/>
                </a:solidFill>
              </a:rPr>
              <a:t>expanding into new markets</a:t>
            </a:r>
          </a:p>
        </p:txBody>
      </p:sp>
      <p:sp>
        <p:nvSpPr>
          <p:cNvPr id="9" name="Cloud Callout 8">
            <a:extLst>
              <a:ext uri="{FF2B5EF4-FFF2-40B4-BE49-F238E27FC236}">
                <a16:creationId xmlns:a16="http://schemas.microsoft.com/office/drawing/2014/main" id="{27A855D9-5788-2044-9604-3CE8A2E48415}"/>
              </a:ext>
            </a:extLst>
          </p:cNvPr>
          <p:cNvSpPr/>
          <p:nvPr/>
        </p:nvSpPr>
        <p:spPr bwMode="auto">
          <a:xfrm>
            <a:off x="4646307" y="2693674"/>
            <a:ext cx="2162432" cy="1655807"/>
          </a:xfrm>
          <a:prstGeom prst="cloudCallout">
            <a:avLst/>
          </a:prstGeom>
          <a:noFill/>
          <a:ln w="381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800" b="0" i="0" u="none" strike="noStrike" cap="none" normalizeH="0" baseline="0" dirty="0">
              <a:ln>
                <a:noFill/>
              </a:ln>
              <a:solidFill>
                <a:schemeClr val="tx2"/>
              </a:solidFill>
              <a:effectLst/>
              <a:latin typeface="Arial" pitchFamily="34" charset="0"/>
              <a:ea typeface="ヒラギノ角ゴ Pro W3"/>
              <a:cs typeface="ヒラギノ角ゴ Pro W3"/>
            </a:endParaRPr>
          </a:p>
        </p:txBody>
      </p:sp>
      <p:sp>
        <p:nvSpPr>
          <p:cNvPr id="10" name="TextBox 9">
            <a:extLst>
              <a:ext uri="{FF2B5EF4-FFF2-40B4-BE49-F238E27FC236}">
                <a16:creationId xmlns:a16="http://schemas.microsoft.com/office/drawing/2014/main" id="{2C1275FB-0B81-CD4E-92D1-4BBA5D600E90}"/>
              </a:ext>
            </a:extLst>
          </p:cNvPr>
          <p:cNvSpPr txBox="1"/>
          <p:nvPr/>
        </p:nvSpPr>
        <p:spPr>
          <a:xfrm>
            <a:off x="4875979" y="2967335"/>
            <a:ext cx="1673470" cy="923330"/>
          </a:xfrm>
          <a:prstGeom prst="rect">
            <a:avLst/>
          </a:prstGeom>
          <a:noFill/>
        </p:spPr>
        <p:txBody>
          <a:bodyPr wrap="none" rtlCol="0">
            <a:spAutoFit/>
          </a:bodyPr>
          <a:lstStyle/>
          <a:p>
            <a:pPr algn="ctr"/>
            <a:r>
              <a:rPr lang="en-US" sz="1800" dirty="0">
                <a:solidFill>
                  <a:schemeClr val="tx2"/>
                </a:solidFill>
              </a:rPr>
              <a:t>Are there other </a:t>
            </a:r>
            <a:br>
              <a:rPr lang="en-US" sz="1800" dirty="0">
                <a:solidFill>
                  <a:schemeClr val="tx2"/>
                </a:solidFill>
              </a:rPr>
            </a:br>
            <a:r>
              <a:rPr lang="en-US" sz="1800" dirty="0">
                <a:solidFill>
                  <a:schemeClr val="tx2"/>
                </a:solidFill>
              </a:rPr>
              <a:t>markets I can </a:t>
            </a:r>
            <a:br>
              <a:rPr lang="en-US" sz="1800" dirty="0">
                <a:solidFill>
                  <a:schemeClr val="tx2"/>
                </a:solidFill>
              </a:rPr>
            </a:br>
            <a:r>
              <a:rPr lang="en-US" sz="1800" dirty="0">
                <a:solidFill>
                  <a:schemeClr val="tx2"/>
                </a:solidFill>
              </a:rPr>
              <a:t>move into?</a:t>
            </a:r>
          </a:p>
        </p:txBody>
      </p:sp>
      <p:sp>
        <p:nvSpPr>
          <p:cNvPr id="11" name="Content Placeholder 17">
            <a:extLst>
              <a:ext uri="{FF2B5EF4-FFF2-40B4-BE49-F238E27FC236}">
                <a16:creationId xmlns:a16="http://schemas.microsoft.com/office/drawing/2014/main" id="{96FF666D-A218-9945-8C7A-A2E1348F0919}"/>
              </a:ext>
            </a:extLst>
          </p:cNvPr>
          <p:cNvSpPr txBox="1">
            <a:spLocks/>
          </p:cNvSpPr>
          <p:nvPr/>
        </p:nvSpPr>
        <p:spPr>
          <a:xfrm>
            <a:off x="1077688" y="1821706"/>
            <a:ext cx="2355768" cy="6256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800" b="1" dirty="0">
                <a:solidFill>
                  <a:schemeClr val="tx2"/>
                </a:solidFill>
              </a:rPr>
              <a:t>Have a new idea, product, or capability</a:t>
            </a:r>
          </a:p>
        </p:txBody>
      </p:sp>
      <p:pic>
        <p:nvPicPr>
          <p:cNvPr id="12" name="Picture 11" descr="Fotolia_6189798_XS_T#3D983F.jpg">
            <a:extLst>
              <a:ext uri="{FF2B5EF4-FFF2-40B4-BE49-F238E27FC236}">
                <a16:creationId xmlns:a16="http://schemas.microsoft.com/office/drawing/2014/main" id="{484139C5-87BD-8C47-922C-8E589FE197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5746" y="4633456"/>
            <a:ext cx="1648460" cy="1648460"/>
          </a:xfrm>
          <a:prstGeom prst="rect">
            <a:avLst/>
          </a:prstGeom>
        </p:spPr>
      </p:pic>
      <p:pic>
        <p:nvPicPr>
          <p:cNvPr id="13" name="Picture 12" descr="Fotolia_677834_XS_Id#3D9847.jpg">
            <a:extLst>
              <a:ext uri="{FF2B5EF4-FFF2-40B4-BE49-F238E27FC236}">
                <a16:creationId xmlns:a16="http://schemas.microsoft.com/office/drawing/2014/main" id="{E6FB68B9-CC1B-6B40-B37C-DB0EA00DF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70" y="4604176"/>
            <a:ext cx="1707020" cy="1707020"/>
          </a:xfrm>
          <a:prstGeom prst="rect">
            <a:avLst/>
          </a:prstGeom>
        </p:spPr>
      </p:pic>
    </p:spTree>
    <p:extLst>
      <p:ext uri="{BB962C8B-B14F-4D97-AF65-F5344CB8AC3E}">
        <p14:creationId xmlns:p14="http://schemas.microsoft.com/office/powerpoint/2010/main" val="573995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F79-D8C8-F947-9CFC-A8D144693888}"/>
              </a:ext>
            </a:extLst>
          </p:cNvPr>
          <p:cNvSpPr>
            <a:spLocks noGrp="1"/>
          </p:cNvSpPr>
          <p:nvPr>
            <p:ph type="title"/>
          </p:nvPr>
        </p:nvSpPr>
        <p:spPr/>
        <p:txBody>
          <a:bodyPr/>
          <a:lstStyle/>
          <a:p>
            <a:r>
              <a:rPr lang="en-US" dirty="0"/>
              <a:t>When does it make sense to use TDMI?</a:t>
            </a:r>
          </a:p>
        </p:txBody>
      </p:sp>
      <p:sp>
        <p:nvSpPr>
          <p:cNvPr id="4" name="Text Placeholder 3">
            <a:extLst>
              <a:ext uri="{FF2B5EF4-FFF2-40B4-BE49-F238E27FC236}">
                <a16:creationId xmlns:a16="http://schemas.microsoft.com/office/drawing/2014/main" id="{4538E497-8B4A-484E-906F-A83C158FCD87}"/>
              </a:ext>
            </a:extLst>
          </p:cNvPr>
          <p:cNvSpPr>
            <a:spLocks noGrp="1"/>
          </p:cNvSpPr>
          <p:nvPr>
            <p:ph type="body" sz="quarter" idx="15"/>
          </p:nvPr>
        </p:nvSpPr>
        <p:spPr/>
        <p:txBody>
          <a:bodyPr/>
          <a:lstStyle/>
          <a:p>
            <a:endParaRPr lang="en-US" dirty="0"/>
          </a:p>
        </p:txBody>
      </p:sp>
      <p:pic>
        <p:nvPicPr>
          <p:cNvPr id="5" name="Picture 2">
            <a:extLst>
              <a:ext uri="{FF2B5EF4-FFF2-40B4-BE49-F238E27FC236}">
                <a16:creationId xmlns:a16="http://schemas.microsoft.com/office/drawing/2014/main" id="{DBE7F123-722F-B14F-880E-E0FF8DB2BD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230" y="1571172"/>
            <a:ext cx="5108070" cy="4487135"/>
          </a:xfrm>
          <a:prstGeom prst="rect">
            <a:avLst/>
          </a:prstGeom>
          <a:noFill/>
          <a:ln w="9525">
            <a:noFill/>
            <a:miter lim="800000"/>
            <a:headEnd/>
            <a:tailEnd/>
          </a:ln>
        </p:spPr>
      </p:pic>
      <p:grpSp>
        <p:nvGrpSpPr>
          <p:cNvPr id="6" name="Group 19">
            <a:extLst>
              <a:ext uri="{FF2B5EF4-FFF2-40B4-BE49-F238E27FC236}">
                <a16:creationId xmlns:a16="http://schemas.microsoft.com/office/drawing/2014/main" id="{C098CB1F-710B-3841-A51B-06B15E2303C2}"/>
              </a:ext>
            </a:extLst>
          </p:cNvPr>
          <p:cNvGrpSpPr>
            <a:grpSpLocks/>
          </p:cNvGrpSpPr>
          <p:nvPr/>
        </p:nvGrpSpPr>
        <p:grpSpPr bwMode="auto">
          <a:xfrm>
            <a:off x="4566385" y="2707744"/>
            <a:ext cx="5100638" cy="2708277"/>
            <a:chOff x="2488" y="1514"/>
            <a:chExt cx="3213" cy="1706"/>
          </a:xfrm>
        </p:grpSpPr>
        <p:sp>
          <p:nvSpPr>
            <p:cNvPr id="7" name="Text Box 25">
              <a:extLst>
                <a:ext uri="{FF2B5EF4-FFF2-40B4-BE49-F238E27FC236}">
                  <a16:creationId xmlns:a16="http://schemas.microsoft.com/office/drawing/2014/main" id="{BD251B06-C6B3-EB4E-9709-961AA48CEF8A}"/>
                </a:ext>
              </a:extLst>
            </p:cNvPr>
            <p:cNvSpPr txBox="1">
              <a:spLocks noChangeArrowheads="1"/>
            </p:cNvSpPr>
            <p:nvPr/>
          </p:nvSpPr>
          <p:spPr bwMode="auto">
            <a:xfrm>
              <a:off x="4169" y="1514"/>
              <a:ext cx="1532" cy="1706"/>
            </a:xfrm>
            <a:prstGeom prst="rect">
              <a:avLst/>
            </a:prstGeom>
            <a:noFill/>
            <a:ln w="38100" algn="ctr">
              <a:noFill/>
              <a:miter lim="800000"/>
              <a:headEnd/>
              <a:tailEnd/>
            </a:ln>
          </p:spPr>
          <p:txBody>
            <a:bodyPr wrap="square">
              <a:spAutoFit/>
            </a:bodyPr>
            <a:lstStyle/>
            <a:p>
              <a:pPr algn="ctr" eaLnBrk="0" hangingPunct="0"/>
              <a:endParaRPr lang="en-US" sz="2200" b="1" dirty="0"/>
            </a:p>
            <a:p>
              <a:pPr algn="ctr" eaLnBrk="0" hangingPunct="0"/>
              <a:r>
                <a:rPr lang="en-US" sz="2200" b="1" dirty="0">
                  <a:solidFill>
                    <a:schemeClr val="tx2"/>
                  </a:solidFill>
                </a:rPr>
                <a:t>Technical parameters, complexities, </a:t>
              </a:r>
              <a:br>
                <a:rPr lang="en-US" sz="2200" b="1" dirty="0">
                  <a:solidFill>
                    <a:schemeClr val="tx2"/>
                  </a:solidFill>
                </a:rPr>
              </a:br>
              <a:r>
                <a:rPr lang="en-US" sz="2200" b="1" dirty="0">
                  <a:solidFill>
                    <a:schemeClr val="tx2"/>
                  </a:solidFill>
                </a:rPr>
                <a:t>or issues exist that need to be addressed</a:t>
              </a:r>
              <a:r>
                <a:rPr lang="en-US" sz="1600" dirty="0">
                  <a:solidFill>
                    <a:schemeClr val="tx1"/>
                  </a:solidFill>
                  <a:cs typeface="Arial" pitchFamily="34" charset="0"/>
                </a:rPr>
                <a:t/>
              </a:r>
              <a:br>
                <a:rPr lang="en-US" sz="1600" dirty="0">
                  <a:solidFill>
                    <a:schemeClr val="tx1"/>
                  </a:solidFill>
                  <a:cs typeface="Arial" pitchFamily="34" charset="0"/>
                </a:rPr>
              </a:br>
              <a:endParaRPr lang="en-US" sz="1600" dirty="0">
                <a:solidFill>
                  <a:schemeClr val="tx1"/>
                </a:solidFill>
                <a:cs typeface="Arial" pitchFamily="34" charset="0"/>
              </a:endParaRPr>
            </a:p>
          </p:txBody>
        </p:sp>
        <p:sp>
          <p:nvSpPr>
            <p:cNvPr id="8" name="Line 30">
              <a:extLst>
                <a:ext uri="{FF2B5EF4-FFF2-40B4-BE49-F238E27FC236}">
                  <a16:creationId xmlns:a16="http://schemas.microsoft.com/office/drawing/2014/main" id="{644759A6-53F3-CB46-9DE4-6C4AD7BF59CA}"/>
                </a:ext>
              </a:extLst>
            </p:cNvPr>
            <p:cNvSpPr>
              <a:spLocks noChangeShapeType="1"/>
            </p:cNvSpPr>
            <p:nvPr/>
          </p:nvSpPr>
          <p:spPr bwMode="auto">
            <a:xfrm flipH="1" flipV="1">
              <a:off x="3668" y="1665"/>
              <a:ext cx="501" cy="420"/>
            </a:xfrm>
            <a:prstGeom prst="line">
              <a:avLst/>
            </a:prstGeom>
            <a:noFill/>
            <a:ln w="38100">
              <a:solidFill>
                <a:schemeClr val="hlink"/>
              </a:solidFill>
              <a:round/>
              <a:headEnd/>
              <a:tailEnd type="triangle" w="med" len="med"/>
            </a:ln>
          </p:spPr>
          <p:txBody>
            <a:bodyPr/>
            <a:lstStyle/>
            <a:p>
              <a:endParaRPr lang="en-US" sz="2000" dirty="0"/>
            </a:p>
          </p:txBody>
        </p:sp>
        <p:sp>
          <p:nvSpPr>
            <p:cNvPr id="9" name="Line 31">
              <a:extLst>
                <a:ext uri="{FF2B5EF4-FFF2-40B4-BE49-F238E27FC236}">
                  <a16:creationId xmlns:a16="http://schemas.microsoft.com/office/drawing/2014/main" id="{083C82E0-1F21-B24A-B73F-0A918BCC1A08}"/>
                </a:ext>
              </a:extLst>
            </p:cNvPr>
            <p:cNvSpPr>
              <a:spLocks noChangeShapeType="1"/>
            </p:cNvSpPr>
            <p:nvPr/>
          </p:nvSpPr>
          <p:spPr bwMode="auto">
            <a:xfrm flipH="1" flipV="1">
              <a:off x="2488" y="1706"/>
              <a:ext cx="1666" cy="391"/>
            </a:xfrm>
            <a:prstGeom prst="line">
              <a:avLst/>
            </a:prstGeom>
            <a:noFill/>
            <a:ln w="38100">
              <a:solidFill>
                <a:schemeClr val="hlink"/>
              </a:solidFill>
              <a:round/>
              <a:headEnd/>
              <a:tailEnd type="triangle" w="med" len="med"/>
            </a:ln>
          </p:spPr>
          <p:txBody>
            <a:bodyPr/>
            <a:lstStyle/>
            <a:p>
              <a:endParaRPr lang="en-US" sz="2000" dirty="0"/>
            </a:p>
          </p:txBody>
        </p:sp>
        <p:sp>
          <p:nvSpPr>
            <p:cNvPr id="10" name="Line 32">
              <a:extLst>
                <a:ext uri="{FF2B5EF4-FFF2-40B4-BE49-F238E27FC236}">
                  <a16:creationId xmlns:a16="http://schemas.microsoft.com/office/drawing/2014/main" id="{2BF1901E-1683-9D4A-8ADD-29A8191F9DE8}"/>
                </a:ext>
              </a:extLst>
            </p:cNvPr>
            <p:cNvSpPr>
              <a:spLocks noChangeShapeType="1"/>
            </p:cNvSpPr>
            <p:nvPr/>
          </p:nvSpPr>
          <p:spPr bwMode="auto">
            <a:xfrm flipH="1">
              <a:off x="3751" y="2100"/>
              <a:ext cx="403" cy="467"/>
            </a:xfrm>
            <a:prstGeom prst="line">
              <a:avLst/>
            </a:prstGeom>
            <a:noFill/>
            <a:ln w="38100">
              <a:solidFill>
                <a:schemeClr val="hlink"/>
              </a:solidFill>
              <a:round/>
              <a:headEnd/>
              <a:tailEnd type="triangle" w="med" len="med"/>
            </a:ln>
          </p:spPr>
          <p:txBody>
            <a:bodyPr/>
            <a:lstStyle/>
            <a:p>
              <a:endParaRPr lang="en-US" sz="2000" dirty="0"/>
            </a:p>
          </p:txBody>
        </p:sp>
      </p:grpSp>
      <p:sp>
        <p:nvSpPr>
          <p:cNvPr id="11" name="Oval 26">
            <a:extLst>
              <a:ext uri="{FF2B5EF4-FFF2-40B4-BE49-F238E27FC236}">
                <a16:creationId xmlns:a16="http://schemas.microsoft.com/office/drawing/2014/main" id="{52AC9673-50DA-5F44-8FAC-35B0ADDCB312}"/>
              </a:ext>
            </a:extLst>
          </p:cNvPr>
          <p:cNvSpPr>
            <a:spLocks noChangeArrowheads="1"/>
          </p:cNvSpPr>
          <p:nvPr/>
        </p:nvSpPr>
        <p:spPr bwMode="auto">
          <a:xfrm>
            <a:off x="5178433" y="4288797"/>
            <a:ext cx="1600200" cy="484742"/>
          </a:xfrm>
          <a:prstGeom prst="ellipse">
            <a:avLst/>
          </a:prstGeom>
          <a:noFill/>
          <a:ln w="38100" algn="ctr">
            <a:solidFill>
              <a:schemeClr val="hlink"/>
            </a:solidFill>
            <a:round/>
            <a:headEnd/>
            <a:tailEnd/>
          </a:ln>
        </p:spPr>
        <p:txBody>
          <a:bodyPr wrap="none" anchor="ctr"/>
          <a:lstStyle/>
          <a:p>
            <a:pPr eaLnBrk="0" hangingPunct="0"/>
            <a:endParaRPr lang="en-US" sz="2400" dirty="0">
              <a:solidFill>
                <a:schemeClr val="tx1"/>
              </a:solidFill>
              <a:cs typeface="Arial" pitchFamily="34" charset="0"/>
            </a:endParaRPr>
          </a:p>
        </p:txBody>
      </p:sp>
      <p:sp>
        <p:nvSpPr>
          <p:cNvPr id="12" name="Oval 26">
            <a:extLst>
              <a:ext uri="{FF2B5EF4-FFF2-40B4-BE49-F238E27FC236}">
                <a16:creationId xmlns:a16="http://schemas.microsoft.com/office/drawing/2014/main" id="{0066BD62-0545-C549-8146-3D258706F550}"/>
              </a:ext>
            </a:extLst>
          </p:cNvPr>
          <p:cNvSpPr>
            <a:spLocks noChangeArrowheads="1"/>
          </p:cNvSpPr>
          <p:nvPr/>
        </p:nvSpPr>
        <p:spPr bwMode="auto">
          <a:xfrm>
            <a:off x="3360650" y="2380913"/>
            <a:ext cx="1600200" cy="484742"/>
          </a:xfrm>
          <a:prstGeom prst="ellipse">
            <a:avLst/>
          </a:prstGeom>
          <a:noFill/>
          <a:ln w="38100" algn="ctr">
            <a:solidFill>
              <a:schemeClr val="hlink"/>
            </a:solidFill>
            <a:round/>
            <a:headEnd/>
            <a:tailEnd/>
          </a:ln>
        </p:spPr>
        <p:txBody>
          <a:bodyPr wrap="none" anchor="ctr"/>
          <a:lstStyle/>
          <a:p>
            <a:pPr eaLnBrk="0" hangingPunct="0"/>
            <a:endParaRPr lang="en-US" sz="2400" dirty="0">
              <a:solidFill>
                <a:schemeClr val="accent5"/>
              </a:solidFill>
              <a:cs typeface="Arial" pitchFamily="34" charset="0"/>
            </a:endParaRPr>
          </a:p>
        </p:txBody>
      </p:sp>
      <p:sp>
        <p:nvSpPr>
          <p:cNvPr id="13" name="Oval 26">
            <a:extLst>
              <a:ext uri="{FF2B5EF4-FFF2-40B4-BE49-F238E27FC236}">
                <a16:creationId xmlns:a16="http://schemas.microsoft.com/office/drawing/2014/main" id="{914C1AC9-5364-6849-9FB6-2329F0B704EA}"/>
              </a:ext>
            </a:extLst>
          </p:cNvPr>
          <p:cNvSpPr>
            <a:spLocks noChangeArrowheads="1"/>
          </p:cNvSpPr>
          <p:nvPr/>
        </p:nvSpPr>
        <p:spPr bwMode="auto">
          <a:xfrm>
            <a:off x="5153251" y="2380913"/>
            <a:ext cx="1600200" cy="484742"/>
          </a:xfrm>
          <a:prstGeom prst="ellipse">
            <a:avLst/>
          </a:prstGeom>
          <a:noFill/>
          <a:ln w="38100" algn="ctr">
            <a:solidFill>
              <a:schemeClr val="hlink"/>
            </a:solidFill>
            <a:round/>
            <a:headEnd/>
            <a:tailEnd/>
          </a:ln>
        </p:spPr>
        <p:txBody>
          <a:bodyPr wrap="none" anchor="ctr"/>
          <a:lstStyle/>
          <a:p>
            <a:pPr eaLnBrk="0" hangingPunct="0"/>
            <a:endParaRPr lang="en-US" sz="2400" dirty="0">
              <a:solidFill>
                <a:schemeClr val="accent5"/>
              </a:solidFill>
              <a:cs typeface="Arial" pitchFamily="34" charset="0"/>
            </a:endParaRPr>
          </a:p>
        </p:txBody>
      </p:sp>
    </p:spTree>
    <p:extLst>
      <p:ext uri="{BB962C8B-B14F-4D97-AF65-F5344CB8AC3E}">
        <p14:creationId xmlns:p14="http://schemas.microsoft.com/office/powerpoint/2010/main" val="2568650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3DEB-B03A-E84F-AFDB-41144EEA4481}"/>
              </a:ext>
            </a:extLst>
          </p:cNvPr>
          <p:cNvSpPr>
            <a:spLocks noGrp="1"/>
          </p:cNvSpPr>
          <p:nvPr>
            <p:ph type="title"/>
          </p:nvPr>
        </p:nvSpPr>
        <p:spPr/>
        <p:txBody>
          <a:bodyPr/>
          <a:lstStyle/>
          <a:p>
            <a:r>
              <a:rPr lang="en-US" sz="3200" dirty="0"/>
              <a:t>The TDMI process drives common understanding, impactful research, and actionable insights.</a:t>
            </a:r>
          </a:p>
        </p:txBody>
      </p:sp>
      <p:sp>
        <p:nvSpPr>
          <p:cNvPr id="4" name="Text Placeholder 3">
            <a:extLst>
              <a:ext uri="{FF2B5EF4-FFF2-40B4-BE49-F238E27FC236}">
                <a16:creationId xmlns:a16="http://schemas.microsoft.com/office/drawing/2014/main" id="{4C4A1C9C-7C4D-E046-A20A-1E996C27373A}"/>
              </a:ext>
            </a:extLst>
          </p:cNvPr>
          <p:cNvSpPr>
            <a:spLocks noGrp="1"/>
          </p:cNvSpPr>
          <p:nvPr>
            <p:ph type="body" sz="quarter" idx="15"/>
          </p:nvPr>
        </p:nvSpPr>
        <p:spPr/>
        <p:txBody>
          <a:bodyPr/>
          <a:lstStyle/>
          <a:p>
            <a:endParaRPr lang="en-US" dirty="0"/>
          </a:p>
        </p:txBody>
      </p:sp>
      <p:pic>
        <p:nvPicPr>
          <p:cNvPr id="80" name="Picture 79">
            <a:extLst>
              <a:ext uri="{FF2B5EF4-FFF2-40B4-BE49-F238E27FC236}">
                <a16:creationId xmlns:a16="http://schemas.microsoft.com/office/drawing/2014/main" id="{063B41C4-6545-164D-9FE6-81141DAF7FF7}"/>
              </a:ext>
            </a:extLst>
          </p:cNvPr>
          <p:cNvPicPr>
            <a:picLocks noChangeAspect="1"/>
          </p:cNvPicPr>
          <p:nvPr/>
        </p:nvPicPr>
        <p:blipFill rotWithShape="1">
          <a:blip r:embed="rId2"/>
          <a:srcRect b="4361"/>
          <a:stretch/>
        </p:blipFill>
        <p:spPr>
          <a:xfrm>
            <a:off x="1272068" y="1483360"/>
            <a:ext cx="8839200" cy="4790440"/>
          </a:xfrm>
          <a:prstGeom prst="rect">
            <a:avLst/>
          </a:prstGeom>
        </p:spPr>
      </p:pic>
    </p:spTree>
    <p:extLst>
      <p:ext uri="{BB962C8B-B14F-4D97-AF65-F5344CB8AC3E}">
        <p14:creationId xmlns:p14="http://schemas.microsoft.com/office/powerpoint/2010/main" val="3835276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6A70-BC96-C343-85CB-54FCFCF9B8A7}"/>
              </a:ext>
            </a:extLst>
          </p:cNvPr>
          <p:cNvSpPr>
            <a:spLocks noGrp="1"/>
          </p:cNvSpPr>
          <p:nvPr>
            <p:ph type="title"/>
          </p:nvPr>
        </p:nvSpPr>
        <p:spPr/>
        <p:txBody>
          <a:bodyPr/>
          <a:lstStyle/>
          <a:p>
            <a:r>
              <a:rPr lang="en-US" dirty="0"/>
              <a:t>Step 1 – Qualify:  scope the work   </a:t>
            </a:r>
          </a:p>
        </p:txBody>
      </p:sp>
      <p:sp>
        <p:nvSpPr>
          <p:cNvPr id="4" name="Text Placeholder 3">
            <a:extLst>
              <a:ext uri="{FF2B5EF4-FFF2-40B4-BE49-F238E27FC236}">
                <a16:creationId xmlns:a16="http://schemas.microsoft.com/office/drawing/2014/main" id="{93406188-8806-724F-B8C3-4790D47EAB9E}"/>
              </a:ext>
            </a:extLst>
          </p:cNvPr>
          <p:cNvSpPr>
            <a:spLocks noGrp="1"/>
          </p:cNvSpPr>
          <p:nvPr>
            <p:ph type="body" sz="quarter" idx="15"/>
          </p:nvPr>
        </p:nvSpPr>
        <p:spPr/>
        <p:txBody>
          <a:bodyPr/>
          <a:lstStyle/>
          <a:p>
            <a:endParaRPr lang="en-US"/>
          </a:p>
        </p:txBody>
      </p:sp>
      <p:pic>
        <p:nvPicPr>
          <p:cNvPr id="5" name="Picture 4">
            <a:extLst>
              <a:ext uri="{FF2B5EF4-FFF2-40B4-BE49-F238E27FC236}">
                <a16:creationId xmlns:a16="http://schemas.microsoft.com/office/drawing/2014/main" id="{FA59437E-B6C7-9D4A-B91D-24037846DA06}"/>
              </a:ext>
            </a:extLst>
          </p:cNvPr>
          <p:cNvPicPr>
            <a:picLocks noChangeAspect="1"/>
          </p:cNvPicPr>
          <p:nvPr/>
        </p:nvPicPr>
        <p:blipFill>
          <a:blip r:embed="rId2"/>
          <a:stretch>
            <a:fillRect/>
          </a:stretch>
        </p:blipFill>
        <p:spPr>
          <a:xfrm>
            <a:off x="1320800" y="1384849"/>
            <a:ext cx="8795657" cy="4736951"/>
          </a:xfrm>
          <a:prstGeom prst="rect">
            <a:avLst/>
          </a:prstGeom>
        </p:spPr>
      </p:pic>
      <p:pic>
        <p:nvPicPr>
          <p:cNvPr id="6" name="Picture 2">
            <a:extLst>
              <a:ext uri="{FF2B5EF4-FFF2-40B4-BE49-F238E27FC236}">
                <a16:creationId xmlns:a16="http://schemas.microsoft.com/office/drawing/2014/main" id="{4FAE60BA-A0AC-4B4F-A9C1-3AE39A2DB4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407" y="6050635"/>
            <a:ext cx="4012442" cy="326901"/>
          </a:xfrm>
          <a:prstGeom prst="rect">
            <a:avLst/>
          </a:prstGeom>
          <a:noFill/>
          <a:ln w="9525">
            <a:noFill/>
            <a:miter lim="800000"/>
            <a:headEnd/>
            <a:tailEnd/>
          </a:ln>
        </p:spPr>
      </p:pic>
    </p:spTree>
    <p:extLst>
      <p:ext uri="{BB962C8B-B14F-4D97-AF65-F5344CB8AC3E}">
        <p14:creationId xmlns:p14="http://schemas.microsoft.com/office/powerpoint/2010/main" val="410171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F7B59-47B4-4BE8-AC0C-98AFC7CFB0EC}"/>
              </a:ext>
            </a:extLst>
          </p:cNvPr>
          <p:cNvSpPr>
            <a:spLocks noGrp="1"/>
          </p:cNvSpPr>
          <p:nvPr>
            <p:ph type="ctrTitle"/>
          </p:nvPr>
        </p:nvSpPr>
        <p:spPr>
          <a:xfrm>
            <a:off x="2432303" y="3044952"/>
            <a:ext cx="9595573" cy="667512"/>
          </a:xfrm>
        </p:spPr>
        <p:txBody>
          <a:bodyPr/>
          <a:lstStyle/>
          <a:p>
            <a:r>
              <a:rPr lang="en-US" dirty="0"/>
              <a:t>Technology Driven Market Intelligence (TDMI)</a:t>
            </a:r>
            <a:endParaRPr lang="en-US" sz="4000" dirty="0"/>
          </a:p>
        </p:txBody>
      </p:sp>
      <p:sp>
        <p:nvSpPr>
          <p:cNvPr id="3" name="Subtitle 2">
            <a:extLst>
              <a:ext uri="{FF2B5EF4-FFF2-40B4-BE49-F238E27FC236}">
                <a16:creationId xmlns:a16="http://schemas.microsoft.com/office/drawing/2014/main" id="{3D3B7A50-611B-48F9-AFD2-847F1EB00C57}"/>
              </a:ext>
            </a:extLst>
          </p:cNvPr>
          <p:cNvSpPr>
            <a:spLocks noGrp="1"/>
          </p:cNvSpPr>
          <p:nvPr>
            <p:ph type="subTitle" idx="1"/>
          </p:nvPr>
        </p:nvSpPr>
        <p:spPr/>
        <p:txBody>
          <a:bodyPr/>
          <a:lstStyle/>
          <a:p>
            <a:r>
              <a:rPr lang="en-US" dirty="0"/>
              <a:t>RTI International</a:t>
            </a:r>
          </a:p>
          <a:p>
            <a:r>
              <a:rPr lang="en-US" dirty="0"/>
              <a:t>Governor's Manufacturing Summit</a:t>
            </a:r>
          </a:p>
          <a:p>
            <a:r>
              <a:rPr lang="en-US" dirty="0"/>
              <a:t>October 29, 2020</a:t>
            </a:r>
          </a:p>
        </p:txBody>
      </p:sp>
      <p:sp>
        <p:nvSpPr>
          <p:cNvPr id="4" name="Slide Number Placeholder 3">
            <a:extLst>
              <a:ext uri="{FF2B5EF4-FFF2-40B4-BE49-F238E27FC236}">
                <a16:creationId xmlns:a16="http://schemas.microsoft.com/office/drawing/2014/main" id="{BCAF7F19-AEDE-4B1F-BDB6-24D1CB86C90D}"/>
              </a:ext>
            </a:extLst>
          </p:cNvPr>
          <p:cNvSpPr>
            <a:spLocks noGrp="1"/>
          </p:cNvSpPr>
          <p:nvPr>
            <p:ph type="sldNum" sz="quarter" idx="4294967295"/>
          </p:nvPr>
        </p:nvSpPr>
        <p:spPr>
          <a:xfrm>
            <a:off x="11741150" y="6337300"/>
            <a:ext cx="450850" cy="355600"/>
          </a:xfrm>
          <a:prstGeom prst="rect">
            <a:avLst/>
          </a:prstGeom>
        </p:spPr>
        <p:txBody>
          <a:bodyPr/>
          <a:lstStyle/>
          <a:p>
            <a:fld id="{4E59B5F2-1339-40AA-9FA2-7863A7DB1B25}" type="slidenum">
              <a:rPr lang="en-US" smtClean="0"/>
              <a:t>2</a:t>
            </a:fld>
            <a:endParaRPr lang="en-US" dirty="0"/>
          </a:p>
        </p:txBody>
      </p:sp>
    </p:spTree>
    <p:extLst>
      <p:ext uri="{BB962C8B-B14F-4D97-AF65-F5344CB8AC3E}">
        <p14:creationId xmlns:p14="http://schemas.microsoft.com/office/powerpoint/2010/main" val="2082779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862A3-4BDC-0C4A-BC4F-0A51FA9D8D84}"/>
              </a:ext>
            </a:extLst>
          </p:cNvPr>
          <p:cNvSpPr>
            <a:spLocks noGrp="1"/>
          </p:cNvSpPr>
          <p:nvPr>
            <p:ph type="title"/>
          </p:nvPr>
        </p:nvSpPr>
        <p:spPr/>
        <p:txBody>
          <a:bodyPr/>
          <a:lstStyle/>
          <a:p>
            <a:r>
              <a:rPr lang="en-US" dirty="0"/>
              <a:t>Step 2 – Plan:  understand and develop a strategy</a:t>
            </a:r>
          </a:p>
        </p:txBody>
      </p:sp>
      <p:sp>
        <p:nvSpPr>
          <p:cNvPr id="4" name="Text Placeholder 3">
            <a:extLst>
              <a:ext uri="{FF2B5EF4-FFF2-40B4-BE49-F238E27FC236}">
                <a16:creationId xmlns:a16="http://schemas.microsoft.com/office/drawing/2014/main" id="{043C0325-FD26-4B4C-B915-BA099AFE415D}"/>
              </a:ext>
            </a:extLst>
          </p:cNvPr>
          <p:cNvSpPr>
            <a:spLocks noGrp="1"/>
          </p:cNvSpPr>
          <p:nvPr>
            <p:ph type="body" sz="quarter" idx="15"/>
          </p:nvPr>
        </p:nvSpPr>
        <p:spPr/>
        <p:txBody>
          <a:bodyPr/>
          <a:lstStyle/>
          <a:p>
            <a:endParaRPr lang="en-US"/>
          </a:p>
        </p:txBody>
      </p:sp>
      <p:sp>
        <p:nvSpPr>
          <p:cNvPr id="5" name="Rectangle 11">
            <a:extLst>
              <a:ext uri="{FF2B5EF4-FFF2-40B4-BE49-F238E27FC236}">
                <a16:creationId xmlns:a16="http://schemas.microsoft.com/office/drawing/2014/main" id="{36AF0869-37C7-FA4A-B28B-A40A04215475}"/>
              </a:ext>
            </a:extLst>
          </p:cNvPr>
          <p:cNvSpPr>
            <a:spLocks noChangeArrowheads="1"/>
          </p:cNvSpPr>
          <p:nvPr/>
        </p:nvSpPr>
        <p:spPr bwMode="auto">
          <a:xfrm>
            <a:off x="4365323" y="5548285"/>
            <a:ext cx="5253875" cy="430887"/>
          </a:xfrm>
          <a:prstGeom prst="rect">
            <a:avLst/>
          </a:prstGeom>
          <a:noFill/>
          <a:ln w="9525" algn="ctr">
            <a:noFill/>
            <a:miter lim="800000"/>
            <a:headEnd/>
            <a:tailEnd/>
          </a:ln>
        </p:spPr>
        <p:txBody>
          <a:bodyPr wrap="none">
            <a:spAutoFit/>
          </a:bodyPr>
          <a:lstStyle/>
          <a:p>
            <a:pPr algn="ctr" eaLnBrk="0" hangingPunct="0">
              <a:spcBef>
                <a:spcPct val="50000"/>
              </a:spcBef>
            </a:pPr>
            <a:r>
              <a:rPr lang="en-US" sz="2200" i="1" dirty="0"/>
              <a:t>TDMI Needs Assessment Tool, Research Map</a:t>
            </a:r>
          </a:p>
        </p:txBody>
      </p:sp>
      <p:sp>
        <p:nvSpPr>
          <p:cNvPr id="6" name="Line 12">
            <a:extLst>
              <a:ext uri="{FF2B5EF4-FFF2-40B4-BE49-F238E27FC236}">
                <a16:creationId xmlns:a16="http://schemas.microsoft.com/office/drawing/2014/main" id="{332A2F6D-F8A0-1246-9E95-406AF332F273}"/>
              </a:ext>
            </a:extLst>
          </p:cNvPr>
          <p:cNvSpPr>
            <a:spLocks noChangeShapeType="1"/>
          </p:cNvSpPr>
          <p:nvPr/>
        </p:nvSpPr>
        <p:spPr bwMode="auto">
          <a:xfrm>
            <a:off x="1796371" y="1680841"/>
            <a:ext cx="8213725" cy="0"/>
          </a:xfrm>
          <a:prstGeom prst="line">
            <a:avLst/>
          </a:prstGeom>
          <a:noFill/>
          <a:ln w="19050">
            <a:solidFill>
              <a:schemeClr val="tx2"/>
            </a:solidFill>
            <a:round/>
            <a:headEnd/>
            <a:tailEnd/>
          </a:ln>
        </p:spPr>
        <p:txBody>
          <a:bodyPr>
            <a:spAutoFit/>
          </a:bodyPr>
          <a:lstStyle/>
          <a:p>
            <a:endParaRPr lang="en-US" dirty="0"/>
          </a:p>
        </p:txBody>
      </p:sp>
      <p:sp>
        <p:nvSpPr>
          <p:cNvPr id="7" name="Text Box 14">
            <a:extLst>
              <a:ext uri="{FF2B5EF4-FFF2-40B4-BE49-F238E27FC236}">
                <a16:creationId xmlns:a16="http://schemas.microsoft.com/office/drawing/2014/main" id="{3232D2AB-A5C8-A846-9769-E3803E3019B7}"/>
              </a:ext>
            </a:extLst>
          </p:cNvPr>
          <p:cNvSpPr txBox="1">
            <a:spLocks noChangeArrowheads="1"/>
          </p:cNvSpPr>
          <p:nvPr/>
        </p:nvSpPr>
        <p:spPr bwMode="auto">
          <a:xfrm>
            <a:off x="1293133" y="1306191"/>
            <a:ext cx="2713038" cy="430887"/>
          </a:xfrm>
          <a:prstGeom prst="rect">
            <a:avLst/>
          </a:prstGeom>
          <a:noFill/>
          <a:ln w="9525" algn="ctr">
            <a:noFill/>
            <a:miter lim="800000"/>
            <a:headEnd/>
            <a:tailEnd/>
          </a:ln>
        </p:spPr>
        <p:txBody>
          <a:bodyPr>
            <a:spAutoFit/>
          </a:bodyPr>
          <a:lstStyle/>
          <a:p>
            <a:pPr algn="ctr" eaLnBrk="0" hangingPunct="0">
              <a:spcBef>
                <a:spcPct val="50000"/>
              </a:spcBef>
            </a:pPr>
            <a:r>
              <a:rPr lang="en-US" sz="2200" dirty="0"/>
              <a:t>TDMI Step 2</a:t>
            </a:r>
          </a:p>
        </p:txBody>
      </p:sp>
      <p:sp>
        <p:nvSpPr>
          <p:cNvPr id="8" name="Text Box 24">
            <a:extLst>
              <a:ext uri="{FF2B5EF4-FFF2-40B4-BE49-F238E27FC236}">
                <a16:creationId xmlns:a16="http://schemas.microsoft.com/office/drawing/2014/main" id="{DB04B65F-6C07-5344-B551-A78A31DD520D}"/>
              </a:ext>
            </a:extLst>
          </p:cNvPr>
          <p:cNvSpPr txBox="1">
            <a:spLocks noChangeArrowheads="1"/>
          </p:cNvSpPr>
          <p:nvPr/>
        </p:nvSpPr>
        <p:spPr bwMode="auto">
          <a:xfrm>
            <a:off x="5543400" y="1311836"/>
            <a:ext cx="2713038" cy="430887"/>
          </a:xfrm>
          <a:prstGeom prst="rect">
            <a:avLst/>
          </a:prstGeom>
          <a:noFill/>
          <a:ln w="9525" algn="ctr">
            <a:noFill/>
            <a:miter lim="800000"/>
            <a:headEnd/>
            <a:tailEnd/>
          </a:ln>
        </p:spPr>
        <p:txBody>
          <a:bodyPr>
            <a:spAutoFit/>
          </a:bodyPr>
          <a:lstStyle/>
          <a:p>
            <a:pPr algn="ctr" eaLnBrk="0" hangingPunct="0">
              <a:spcBef>
                <a:spcPct val="50000"/>
              </a:spcBef>
            </a:pPr>
            <a:r>
              <a:rPr lang="en-US" sz="2200" dirty="0"/>
              <a:t>Tool or Technique</a:t>
            </a:r>
          </a:p>
        </p:txBody>
      </p:sp>
      <p:grpSp>
        <p:nvGrpSpPr>
          <p:cNvPr id="9" name="Group 8">
            <a:extLst>
              <a:ext uri="{FF2B5EF4-FFF2-40B4-BE49-F238E27FC236}">
                <a16:creationId xmlns:a16="http://schemas.microsoft.com/office/drawing/2014/main" id="{31081DD6-ABE4-3D43-985D-C02FCB316F0D}"/>
              </a:ext>
            </a:extLst>
          </p:cNvPr>
          <p:cNvGrpSpPr/>
          <p:nvPr/>
        </p:nvGrpSpPr>
        <p:grpSpPr>
          <a:xfrm>
            <a:off x="3846310" y="1899233"/>
            <a:ext cx="4894430" cy="2529099"/>
            <a:chOff x="2569051" y="2117042"/>
            <a:chExt cx="6422547" cy="3547607"/>
          </a:xfrm>
        </p:grpSpPr>
        <p:pic>
          <p:nvPicPr>
            <p:cNvPr id="10" name="Picture 5">
              <a:extLst>
                <a:ext uri="{FF2B5EF4-FFF2-40B4-BE49-F238E27FC236}">
                  <a16:creationId xmlns:a16="http://schemas.microsoft.com/office/drawing/2014/main" id="{4548A489-6F91-7543-932C-7D4084A20C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6221" y="2128764"/>
              <a:ext cx="2715377" cy="3505305"/>
            </a:xfrm>
            <a:prstGeom prst="rect">
              <a:avLst/>
            </a:prstGeom>
            <a:noFill/>
            <a:ln w="9525">
              <a:noFill/>
              <a:miter lim="800000"/>
              <a:headEnd/>
              <a:tailEnd/>
            </a:ln>
            <a:effectLst>
              <a:outerShdw blurRad="50800" dist="50800" dir="5400000" algn="ctr" rotWithShape="0">
                <a:schemeClr val="tx1"/>
              </a:outerShdw>
            </a:effectLst>
          </p:spPr>
        </p:pic>
        <p:pic>
          <p:nvPicPr>
            <p:cNvPr id="11" name="Picture 4">
              <a:extLst>
                <a:ext uri="{FF2B5EF4-FFF2-40B4-BE49-F238E27FC236}">
                  <a16:creationId xmlns:a16="http://schemas.microsoft.com/office/drawing/2014/main" id="{9AEB4433-126C-A04F-B7F4-FAC29A7789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668" y="2117042"/>
              <a:ext cx="2735532" cy="3524203"/>
            </a:xfrm>
            <a:prstGeom prst="rect">
              <a:avLst/>
            </a:prstGeom>
            <a:noFill/>
            <a:ln w="9525">
              <a:noFill/>
              <a:miter lim="800000"/>
              <a:headEnd/>
              <a:tailEnd/>
            </a:ln>
            <a:effectLst>
              <a:outerShdw blurRad="50800" dist="50800" dir="5400000" algn="ctr" rotWithShape="0">
                <a:schemeClr val="tx1"/>
              </a:outerShdw>
            </a:effectLst>
          </p:spPr>
        </p:pic>
        <p:pic>
          <p:nvPicPr>
            <p:cNvPr id="12" name="Picture 3">
              <a:extLst>
                <a:ext uri="{FF2B5EF4-FFF2-40B4-BE49-F238E27FC236}">
                  <a16:creationId xmlns:a16="http://schemas.microsoft.com/office/drawing/2014/main" id="{08ED10E6-CF67-9342-B3FD-35F4134394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5170" y="2117043"/>
              <a:ext cx="2724929" cy="3528645"/>
            </a:xfrm>
            <a:prstGeom prst="rect">
              <a:avLst/>
            </a:prstGeom>
            <a:noFill/>
            <a:ln w="9525">
              <a:noFill/>
              <a:miter lim="800000"/>
              <a:headEnd/>
              <a:tailEnd/>
            </a:ln>
            <a:effectLst>
              <a:outerShdw blurRad="50800" dist="50800" dir="5400000" algn="ctr" rotWithShape="0">
                <a:schemeClr val="tx1"/>
              </a:outerShdw>
            </a:effectLst>
          </p:spPr>
        </p:pic>
        <p:pic>
          <p:nvPicPr>
            <p:cNvPr id="13" name="Picture 2">
              <a:extLst>
                <a:ext uri="{FF2B5EF4-FFF2-40B4-BE49-F238E27FC236}">
                  <a16:creationId xmlns:a16="http://schemas.microsoft.com/office/drawing/2014/main" id="{2DA3CA93-09AD-2643-A24B-272F7B0CC5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9051" y="2117042"/>
              <a:ext cx="2729779" cy="3547607"/>
            </a:xfrm>
            <a:prstGeom prst="rect">
              <a:avLst/>
            </a:prstGeom>
            <a:noFill/>
            <a:ln w="9525">
              <a:noFill/>
              <a:miter lim="800000"/>
              <a:headEnd/>
              <a:tailEnd/>
            </a:ln>
            <a:effectLst>
              <a:outerShdw blurRad="50800" dist="50800" dir="5400000" algn="ctr" rotWithShape="0">
                <a:schemeClr val="tx1"/>
              </a:outerShdw>
            </a:effectLst>
          </p:spPr>
        </p:pic>
      </p:grpSp>
      <p:pic>
        <p:nvPicPr>
          <p:cNvPr id="14" name="Picture 3">
            <a:extLst>
              <a:ext uri="{FF2B5EF4-FFF2-40B4-BE49-F238E27FC236}">
                <a16:creationId xmlns:a16="http://schemas.microsoft.com/office/drawing/2014/main" id="{AA904EF9-C262-C14F-8F0F-D0902F52BA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2907" y="3592568"/>
            <a:ext cx="4757351" cy="1686963"/>
          </a:xfrm>
          <a:prstGeom prst="rect">
            <a:avLst/>
          </a:prstGeom>
          <a:noFill/>
          <a:ln w="9525">
            <a:solidFill>
              <a:srgbClr val="342B73"/>
            </a:solidFill>
            <a:miter lim="800000"/>
            <a:headEnd/>
            <a:tailEnd/>
          </a:ln>
        </p:spPr>
      </p:pic>
      <p:sp>
        <p:nvSpPr>
          <p:cNvPr id="15" name="Rectangle 42">
            <a:extLst>
              <a:ext uri="{FF2B5EF4-FFF2-40B4-BE49-F238E27FC236}">
                <a16:creationId xmlns:a16="http://schemas.microsoft.com/office/drawing/2014/main" id="{81846892-595D-D740-9C43-FF37B1E915C7}"/>
              </a:ext>
            </a:extLst>
          </p:cNvPr>
          <p:cNvSpPr>
            <a:spLocks noChangeArrowheads="1"/>
          </p:cNvSpPr>
          <p:nvPr/>
        </p:nvSpPr>
        <p:spPr bwMode="auto">
          <a:xfrm>
            <a:off x="2036207" y="2646457"/>
            <a:ext cx="1225862" cy="307777"/>
          </a:xfrm>
          <a:prstGeom prst="rect">
            <a:avLst/>
          </a:prstGeom>
          <a:noFill/>
          <a:ln w="9525">
            <a:noFill/>
            <a:miter lim="800000"/>
            <a:headEnd/>
            <a:tailEnd/>
          </a:ln>
        </p:spPr>
        <p:txBody>
          <a:bodyPr>
            <a:spAutoFit/>
          </a:bodyPr>
          <a:lstStyle/>
          <a:p>
            <a:pPr algn="ctr"/>
            <a:r>
              <a:rPr lang="en-US" sz="1400" b="1" dirty="0">
                <a:solidFill>
                  <a:schemeClr val="bg1"/>
                </a:solidFill>
                <a:cs typeface="Arial" pitchFamily="34" charset="0"/>
              </a:rPr>
              <a:t>Meet</a:t>
            </a:r>
          </a:p>
        </p:txBody>
      </p:sp>
      <p:pic>
        <p:nvPicPr>
          <p:cNvPr id="16" name="Picture 48" descr="tankblrown">
            <a:extLst>
              <a:ext uri="{FF2B5EF4-FFF2-40B4-BE49-F238E27FC236}">
                <a16:creationId xmlns:a16="http://schemas.microsoft.com/office/drawing/2014/main" id="{97B5EF51-A173-5E47-AFC6-AF7182592C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6233" y="2398391"/>
            <a:ext cx="1371600" cy="3251200"/>
          </a:xfrm>
          <a:prstGeom prst="rect">
            <a:avLst/>
          </a:prstGeom>
          <a:noFill/>
        </p:spPr>
      </p:pic>
      <p:grpSp>
        <p:nvGrpSpPr>
          <p:cNvPr id="17" name="Group 44">
            <a:extLst>
              <a:ext uri="{FF2B5EF4-FFF2-40B4-BE49-F238E27FC236}">
                <a16:creationId xmlns:a16="http://schemas.microsoft.com/office/drawing/2014/main" id="{C0FE3110-1679-2A43-A8D5-B3BA3E6A8BED}"/>
              </a:ext>
            </a:extLst>
          </p:cNvPr>
          <p:cNvGrpSpPr>
            <a:grpSpLocks/>
          </p:cNvGrpSpPr>
          <p:nvPr/>
        </p:nvGrpSpPr>
        <p:grpSpPr bwMode="auto">
          <a:xfrm>
            <a:off x="1966233" y="1896741"/>
            <a:ext cx="1597025" cy="425450"/>
            <a:chOff x="1344" y="980"/>
            <a:chExt cx="1006" cy="268"/>
          </a:xfrm>
        </p:grpSpPr>
        <p:pic>
          <p:nvPicPr>
            <p:cNvPr id="18" name="Picture 23" descr="arrow brown">
              <a:extLst>
                <a:ext uri="{FF2B5EF4-FFF2-40B4-BE49-F238E27FC236}">
                  <a16:creationId xmlns:a16="http://schemas.microsoft.com/office/drawing/2014/main" id="{94001A22-CC75-6D48-84CA-C633CCC8A5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4" y="980"/>
              <a:ext cx="1006" cy="268"/>
            </a:xfrm>
            <a:prstGeom prst="rect">
              <a:avLst/>
            </a:prstGeom>
            <a:noFill/>
          </p:spPr>
        </p:pic>
        <p:sp>
          <p:nvSpPr>
            <p:cNvPr id="19" name="Rectangle 30">
              <a:extLst>
                <a:ext uri="{FF2B5EF4-FFF2-40B4-BE49-F238E27FC236}">
                  <a16:creationId xmlns:a16="http://schemas.microsoft.com/office/drawing/2014/main" id="{4687B9DE-0CBC-D34D-B16D-EA5948068C1E}"/>
                </a:ext>
              </a:extLst>
            </p:cNvPr>
            <p:cNvSpPr>
              <a:spLocks noChangeArrowheads="1"/>
            </p:cNvSpPr>
            <p:nvPr/>
          </p:nvSpPr>
          <p:spPr bwMode="auto">
            <a:xfrm>
              <a:off x="1582" y="1008"/>
              <a:ext cx="386" cy="212"/>
            </a:xfrm>
            <a:prstGeom prst="rect">
              <a:avLst/>
            </a:prstGeom>
            <a:noFill/>
            <a:ln w="9525">
              <a:noFill/>
              <a:miter lim="800000"/>
              <a:headEnd/>
              <a:tailEnd/>
            </a:ln>
            <a:effectLst/>
          </p:spPr>
          <p:txBody>
            <a:bodyPr wrap="none">
              <a:spAutoFit/>
            </a:bodyPr>
            <a:lstStyle/>
            <a:p>
              <a:r>
                <a:rPr lang="en-US" sz="1600" b="1" dirty="0"/>
                <a:t>Plan</a:t>
              </a:r>
            </a:p>
          </p:txBody>
        </p:sp>
      </p:grpSp>
      <p:sp>
        <p:nvSpPr>
          <p:cNvPr id="20" name="Rectangle 46">
            <a:extLst>
              <a:ext uri="{FF2B5EF4-FFF2-40B4-BE49-F238E27FC236}">
                <a16:creationId xmlns:a16="http://schemas.microsoft.com/office/drawing/2014/main" id="{2F07ADAA-3EC0-D544-B35A-BB51DC27B46B}"/>
              </a:ext>
            </a:extLst>
          </p:cNvPr>
          <p:cNvSpPr>
            <a:spLocks noChangeArrowheads="1"/>
          </p:cNvSpPr>
          <p:nvPr/>
        </p:nvSpPr>
        <p:spPr bwMode="auto">
          <a:xfrm>
            <a:off x="1997046" y="3329155"/>
            <a:ext cx="1304075" cy="1169551"/>
          </a:xfrm>
          <a:prstGeom prst="rect">
            <a:avLst/>
          </a:prstGeom>
          <a:noFill/>
          <a:ln w="9525">
            <a:noFill/>
            <a:miter lim="800000"/>
            <a:headEnd/>
            <a:tailEnd/>
          </a:ln>
        </p:spPr>
        <p:txBody>
          <a:bodyPr>
            <a:spAutoFit/>
          </a:bodyPr>
          <a:lstStyle/>
          <a:p>
            <a:pPr algn="ctr"/>
            <a:r>
              <a:rPr lang="en-US" sz="1400" b="1" dirty="0">
                <a:solidFill>
                  <a:schemeClr val="bg1"/>
                </a:solidFill>
                <a:cs typeface="Arial" pitchFamily="34" charset="0"/>
              </a:rPr>
              <a:t>Understand what the client asset is and what the client needs to know</a:t>
            </a:r>
          </a:p>
        </p:txBody>
      </p:sp>
      <p:sp>
        <p:nvSpPr>
          <p:cNvPr id="21" name="Rectangle 47">
            <a:extLst>
              <a:ext uri="{FF2B5EF4-FFF2-40B4-BE49-F238E27FC236}">
                <a16:creationId xmlns:a16="http://schemas.microsoft.com/office/drawing/2014/main" id="{ADBB6400-5CDB-CC47-B44D-91A491533929}"/>
              </a:ext>
            </a:extLst>
          </p:cNvPr>
          <p:cNvSpPr>
            <a:spLocks noChangeArrowheads="1"/>
          </p:cNvSpPr>
          <p:nvPr/>
        </p:nvSpPr>
        <p:spPr bwMode="auto">
          <a:xfrm>
            <a:off x="1984277" y="4521163"/>
            <a:ext cx="1302479" cy="523220"/>
          </a:xfrm>
          <a:prstGeom prst="rect">
            <a:avLst/>
          </a:prstGeom>
          <a:noFill/>
          <a:ln w="9525">
            <a:noFill/>
            <a:miter lim="800000"/>
            <a:headEnd/>
            <a:tailEnd/>
          </a:ln>
        </p:spPr>
        <p:txBody>
          <a:bodyPr>
            <a:spAutoFit/>
          </a:bodyPr>
          <a:lstStyle/>
          <a:p>
            <a:pPr algn="ctr"/>
            <a:r>
              <a:rPr lang="en-US" sz="1400" b="1" dirty="0">
                <a:solidFill>
                  <a:schemeClr val="bg1"/>
                </a:solidFill>
                <a:cs typeface="Arial" pitchFamily="34" charset="0"/>
              </a:rPr>
              <a:t>Develop search strategy</a:t>
            </a:r>
          </a:p>
        </p:txBody>
      </p:sp>
      <p:sp>
        <p:nvSpPr>
          <p:cNvPr id="22" name="Rectangle 42">
            <a:extLst>
              <a:ext uri="{FF2B5EF4-FFF2-40B4-BE49-F238E27FC236}">
                <a16:creationId xmlns:a16="http://schemas.microsoft.com/office/drawing/2014/main" id="{AE205568-50CC-2F42-B92F-25370EB58D94}"/>
              </a:ext>
            </a:extLst>
          </p:cNvPr>
          <p:cNvSpPr>
            <a:spLocks noChangeArrowheads="1"/>
          </p:cNvSpPr>
          <p:nvPr/>
        </p:nvSpPr>
        <p:spPr bwMode="auto">
          <a:xfrm>
            <a:off x="2042433" y="2703191"/>
            <a:ext cx="1225862" cy="307777"/>
          </a:xfrm>
          <a:prstGeom prst="rect">
            <a:avLst/>
          </a:prstGeom>
          <a:noFill/>
          <a:ln w="9525">
            <a:noFill/>
            <a:miter lim="800000"/>
            <a:headEnd/>
            <a:tailEnd/>
          </a:ln>
        </p:spPr>
        <p:txBody>
          <a:bodyPr>
            <a:spAutoFit/>
          </a:bodyPr>
          <a:lstStyle/>
          <a:p>
            <a:pPr algn="ctr"/>
            <a:r>
              <a:rPr lang="en-US" sz="1400" b="1" dirty="0">
                <a:solidFill>
                  <a:schemeClr val="bg1"/>
                </a:solidFill>
                <a:cs typeface="Arial" pitchFamily="34" charset="0"/>
              </a:rPr>
              <a:t>Meet client</a:t>
            </a:r>
          </a:p>
        </p:txBody>
      </p:sp>
      <p:sp>
        <p:nvSpPr>
          <p:cNvPr id="23" name="Line 23">
            <a:extLst>
              <a:ext uri="{FF2B5EF4-FFF2-40B4-BE49-F238E27FC236}">
                <a16:creationId xmlns:a16="http://schemas.microsoft.com/office/drawing/2014/main" id="{B9BD5E25-DBAB-E240-9B35-99194C4B64FB}"/>
              </a:ext>
            </a:extLst>
          </p:cNvPr>
          <p:cNvSpPr>
            <a:spLocks noChangeShapeType="1"/>
          </p:cNvSpPr>
          <p:nvPr/>
        </p:nvSpPr>
        <p:spPr bwMode="auto">
          <a:xfrm flipV="1">
            <a:off x="3712483" y="1355404"/>
            <a:ext cx="0" cy="4433887"/>
          </a:xfrm>
          <a:prstGeom prst="line">
            <a:avLst/>
          </a:prstGeom>
          <a:noFill/>
          <a:ln w="19050">
            <a:solidFill>
              <a:schemeClr val="tx2"/>
            </a:solidFill>
            <a:round/>
            <a:headEnd/>
            <a:tailEnd/>
          </a:ln>
        </p:spPr>
        <p:txBody>
          <a:bodyPr>
            <a:spAutoFit/>
          </a:bodyPr>
          <a:lstStyle/>
          <a:p>
            <a:endParaRPr lang="en-US" dirty="0"/>
          </a:p>
        </p:txBody>
      </p:sp>
      <p:pic>
        <p:nvPicPr>
          <p:cNvPr id="24" name="Picture 2">
            <a:extLst>
              <a:ext uri="{FF2B5EF4-FFF2-40B4-BE49-F238E27FC236}">
                <a16:creationId xmlns:a16="http://schemas.microsoft.com/office/drawing/2014/main" id="{81A7B717-7DBC-C140-92E2-3291601D2A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20372" y="6108149"/>
            <a:ext cx="4012442" cy="326901"/>
          </a:xfrm>
          <a:prstGeom prst="rect">
            <a:avLst/>
          </a:prstGeom>
          <a:noFill/>
          <a:ln w="9525">
            <a:noFill/>
            <a:miter lim="800000"/>
            <a:headEnd/>
            <a:tailEnd/>
          </a:ln>
        </p:spPr>
      </p:pic>
    </p:spTree>
    <p:extLst>
      <p:ext uri="{BB962C8B-B14F-4D97-AF65-F5344CB8AC3E}">
        <p14:creationId xmlns:p14="http://schemas.microsoft.com/office/powerpoint/2010/main" val="2225494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447A-F41F-1748-A5D8-5F18AE46F1B2}"/>
              </a:ext>
            </a:extLst>
          </p:cNvPr>
          <p:cNvSpPr>
            <a:spLocks noGrp="1"/>
          </p:cNvSpPr>
          <p:nvPr>
            <p:ph type="title"/>
          </p:nvPr>
        </p:nvSpPr>
        <p:spPr/>
        <p:txBody>
          <a:bodyPr/>
          <a:lstStyle/>
          <a:p>
            <a:r>
              <a:rPr lang="en-US" dirty="0"/>
              <a:t>Step 3 Research: capture &amp; manage information </a:t>
            </a:r>
          </a:p>
        </p:txBody>
      </p:sp>
      <p:sp>
        <p:nvSpPr>
          <p:cNvPr id="4" name="Text Placeholder 3">
            <a:extLst>
              <a:ext uri="{FF2B5EF4-FFF2-40B4-BE49-F238E27FC236}">
                <a16:creationId xmlns:a16="http://schemas.microsoft.com/office/drawing/2014/main" id="{732C7B89-63E0-AB4F-8280-1EDB2F07FCC1}"/>
              </a:ext>
            </a:extLst>
          </p:cNvPr>
          <p:cNvSpPr>
            <a:spLocks noGrp="1"/>
          </p:cNvSpPr>
          <p:nvPr>
            <p:ph type="body" sz="quarter" idx="15"/>
          </p:nvPr>
        </p:nvSpPr>
        <p:spPr/>
        <p:txBody>
          <a:bodyPr/>
          <a:lstStyle/>
          <a:p>
            <a:endParaRPr lang="en-US"/>
          </a:p>
        </p:txBody>
      </p:sp>
      <p:sp>
        <p:nvSpPr>
          <p:cNvPr id="5" name="Line 10">
            <a:extLst>
              <a:ext uri="{FF2B5EF4-FFF2-40B4-BE49-F238E27FC236}">
                <a16:creationId xmlns:a16="http://schemas.microsoft.com/office/drawing/2014/main" id="{0B8B6FCD-0368-D747-8613-5666EC67605E}"/>
              </a:ext>
            </a:extLst>
          </p:cNvPr>
          <p:cNvSpPr>
            <a:spLocks noChangeShapeType="1"/>
          </p:cNvSpPr>
          <p:nvPr/>
        </p:nvSpPr>
        <p:spPr bwMode="auto">
          <a:xfrm>
            <a:off x="2115685" y="1811564"/>
            <a:ext cx="8213725" cy="0"/>
          </a:xfrm>
          <a:prstGeom prst="line">
            <a:avLst/>
          </a:prstGeom>
          <a:noFill/>
          <a:ln w="19050">
            <a:solidFill>
              <a:schemeClr val="tx2"/>
            </a:solidFill>
            <a:round/>
            <a:headEnd/>
            <a:tailEnd/>
          </a:ln>
        </p:spPr>
        <p:txBody>
          <a:bodyPr>
            <a:spAutoFit/>
          </a:bodyPr>
          <a:lstStyle/>
          <a:p>
            <a:endParaRPr lang="en-US" dirty="0"/>
          </a:p>
        </p:txBody>
      </p:sp>
      <p:sp>
        <p:nvSpPr>
          <p:cNvPr id="6" name="Line 11">
            <a:extLst>
              <a:ext uri="{FF2B5EF4-FFF2-40B4-BE49-F238E27FC236}">
                <a16:creationId xmlns:a16="http://schemas.microsoft.com/office/drawing/2014/main" id="{5E9C0DF4-3C1F-C44D-BB46-31D20502E221}"/>
              </a:ext>
            </a:extLst>
          </p:cNvPr>
          <p:cNvSpPr>
            <a:spLocks noChangeShapeType="1"/>
          </p:cNvSpPr>
          <p:nvPr/>
        </p:nvSpPr>
        <p:spPr bwMode="auto">
          <a:xfrm flipV="1">
            <a:off x="4031797" y="1486127"/>
            <a:ext cx="0" cy="4433887"/>
          </a:xfrm>
          <a:prstGeom prst="line">
            <a:avLst/>
          </a:prstGeom>
          <a:noFill/>
          <a:ln w="19050">
            <a:solidFill>
              <a:schemeClr val="tx2"/>
            </a:solidFill>
            <a:round/>
            <a:headEnd/>
            <a:tailEnd/>
          </a:ln>
        </p:spPr>
        <p:txBody>
          <a:bodyPr>
            <a:spAutoFit/>
          </a:bodyPr>
          <a:lstStyle/>
          <a:p>
            <a:endParaRPr lang="en-US" dirty="0"/>
          </a:p>
        </p:txBody>
      </p:sp>
      <p:sp>
        <p:nvSpPr>
          <p:cNvPr id="7" name="Text Box 12">
            <a:extLst>
              <a:ext uri="{FF2B5EF4-FFF2-40B4-BE49-F238E27FC236}">
                <a16:creationId xmlns:a16="http://schemas.microsoft.com/office/drawing/2014/main" id="{FF120787-7675-2E46-9CD0-0A8C80ADC8D9}"/>
              </a:ext>
            </a:extLst>
          </p:cNvPr>
          <p:cNvSpPr txBox="1">
            <a:spLocks noChangeArrowheads="1"/>
          </p:cNvSpPr>
          <p:nvPr/>
        </p:nvSpPr>
        <p:spPr bwMode="auto">
          <a:xfrm>
            <a:off x="1612447" y="1436914"/>
            <a:ext cx="2713038" cy="430887"/>
          </a:xfrm>
          <a:prstGeom prst="rect">
            <a:avLst/>
          </a:prstGeom>
          <a:noFill/>
          <a:ln w="9525" algn="ctr">
            <a:noFill/>
            <a:miter lim="800000"/>
            <a:headEnd/>
            <a:tailEnd/>
          </a:ln>
        </p:spPr>
        <p:txBody>
          <a:bodyPr>
            <a:spAutoFit/>
          </a:bodyPr>
          <a:lstStyle/>
          <a:p>
            <a:pPr algn="ctr" eaLnBrk="0" hangingPunct="0">
              <a:spcBef>
                <a:spcPct val="50000"/>
              </a:spcBef>
            </a:pPr>
            <a:r>
              <a:rPr lang="en-US" sz="2200" dirty="0"/>
              <a:t>TDMI Step 3</a:t>
            </a:r>
          </a:p>
        </p:txBody>
      </p:sp>
      <p:pic>
        <p:nvPicPr>
          <p:cNvPr id="8" name="Picture 6">
            <a:extLst>
              <a:ext uri="{FF2B5EF4-FFF2-40B4-BE49-F238E27FC236}">
                <a16:creationId xmlns:a16="http://schemas.microsoft.com/office/drawing/2014/main" id="{27604626-5B89-3143-B6BF-970801A82BCE}"/>
              </a:ext>
            </a:extLst>
          </p:cNvPr>
          <p:cNvPicPr>
            <a:picLocks noChangeAspect="1" noChangeArrowheads="1"/>
          </p:cNvPicPr>
          <p:nvPr/>
        </p:nvPicPr>
        <p:blipFill>
          <a:blip r:embed="rId2" cstate="print">
            <a:lum bright="2000" contrast="12000"/>
            <a:extLst>
              <a:ext uri="{28A0092B-C50C-407E-A947-70E740481C1C}">
                <a14:useLocalDpi xmlns:a14="http://schemas.microsoft.com/office/drawing/2010/main" val="0"/>
              </a:ext>
            </a:extLst>
          </a:blip>
          <a:srcRect/>
          <a:stretch>
            <a:fillRect/>
          </a:stretch>
        </p:blipFill>
        <p:spPr bwMode="auto">
          <a:xfrm>
            <a:off x="6516302" y="3355248"/>
            <a:ext cx="3044952" cy="2207768"/>
          </a:xfrm>
          <a:prstGeom prst="rect">
            <a:avLst/>
          </a:prstGeom>
          <a:noFill/>
          <a:ln w="9525">
            <a:solidFill>
              <a:schemeClr val="tx1"/>
            </a:solidFill>
            <a:miter lim="800000"/>
            <a:headEnd/>
            <a:tailEnd/>
          </a:ln>
        </p:spPr>
      </p:pic>
      <p:sp>
        <p:nvSpPr>
          <p:cNvPr id="9" name="Text Box 24">
            <a:extLst>
              <a:ext uri="{FF2B5EF4-FFF2-40B4-BE49-F238E27FC236}">
                <a16:creationId xmlns:a16="http://schemas.microsoft.com/office/drawing/2014/main" id="{01BE053B-CB04-B94A-AEE1-308EFD661295}"/>
              </a:ext>
            </a:extLst>
          </p:cNvPr>
          <p:cNvSpPr txBox="1">
            <a:spLocks noChangeArrowheads="1"/>
          </p:cNvSpPr>
          <p:nvPr/>
        </p:nvSpPr>
        <p:spPr bwMode="auto">
          <a:xfrm>
            <a:off x="5862714" y="1442559"/>
            <a:ext cx="2713038" cy="430887"/>
          </a:xfrm>
          <a:prstGeom prst="rect">
            <a:avLst/>
          </a:prstGeom>
          <a:noFill/>
          <a:ln w="9525" algn="ctr">
            <a:noFill/>
            <a:miter lim="800000"/>
            <a:headEnd/>
            <a:tailEnd/>
          </a:ln>
        </p:spPr>
        <p:txBody>
          <a:bodyPr>
            <a:spAutoFit/>
          </a:bodyPr>
          <a:lstStyle/>
          <a:p>
            <a:pPr algn="ctr" eaLnBrk="0" hangingPunct="0">
              <a:spcBef>
                <a:spcPct val="50000"/>
              </a:spcBef>
            </a:pPr>
            <a:r>
              <a:rPr lang="en-US" sz="2200" dirty="0"/>
              <a:t>Tool or Technique</a:t>
            </a:r>
          </a:p>
        </p:txBody>
      </p:sp>
      <p:sp>
        <p:nvSpPr>
          <p:cNvPr id="10" name="Rectangle 11">
            <a:extLst>
              <a:ext uri="{FF2B5EF4-FFF2-40B4-BE49-F238E27FC236}">
                <a16:creationId xmlns:a16="http://schemas.microsoft.com/office/drawing/2014/main" id="{05079659-FDCE-D144-AD74-9AE5A134BD4B}"/>
              </a:ext>
            </a:extLst>
          </p:cNvPr>
          <p:cNvSpPr>
            <a:spLocks noChangeArrowheads="1"/>
          </p:cNvSpPr>
          <p:nvPr/>
        </p:nvSpPr>
        <p:spPr bwMode="auto">
          <a:xfrm>
            <a:off x="6575330" y="5635225"/>
            <a:ext cx="2819298" cy="430887"/>
          </a:xfrm>
          <a:prstGeom prst="rect">
            <a:avLst/>
          </a:prstGeom>
          <a:noFill/>
          <a:ln w="9525" algn="ctr">
            <a:noFill/>
            <a:miter lim="800000"/>
            <a:headEnd/>
            <a:tailEnd/>
          </a:ln>
        </p:spPr>
        <p:txBody>
          <a:bodyPr wrap="none">
            <a:spAutoFit/>
          </a:bodyPr>
          <a:lstStyle/>
          <a:p>
            <a:pPr algn="ctr" eaLnBrk="0" hangingPunct="0">
              <a:spcBef>
                <a:spcPct val="50000"/>
              </a:spcBef>
            </a:pPr>
            <a:r>
              <a:rPr lang="en-US" sz="2200" i="1" dirty="0"/>
              <a:t>Detailed Research Map</a:t>
            </a:r>
          </a:p>
        </p:txBody>
      </p:sp>
      <p:pic>
        <p:nvPicPr>
          <p:cNvPr id="11" name="Picture 2">
            <a:extLst>
              <a:ext uri="{FF2B5EF4-FFF2-40B4-BE49-F238E27FC236}">
                <a16:creationId xmlns:a16="http://schemas.microsoft.com/office/drawing/2014/main" id="{6EC659BE-228E-864F-BBD0-05B548794B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6476" y="1966485"/>
            <a:ext cx="2733160" cy="2703263"/>
          </a:xfrm>
          <a:prstGeom prst="rect">
            <a:avLst/>
          </a:prstGeom>
          <a:noFill/>
          <a:ln w="9525">
            <a:noFill/>
            <a:miter lim="800000"/>
            <a:headEnd/>
            <a:tailEnd/>
          </a:ln>
          <a:effectLst/>
        </p:spPr>
      </p:pic>
      <p:sp>
        <p:nvSpPr>
          <p:cNvPr id="12" name="Rectangle 11">
            <a:extLst>
              <a:ext uri="{FF2B5EF4-FFF2-40B4-BE49-F238E27FC236}">
                <a16:creationId xmlns:a16="http://schemas.microsoft.com/office/drawing/2014/main" id="{D415FBB6-7057-9F42-9AC5-C75DA15CC860}"/>
              </a:ext>
            </a:extLst>
          </p:cNvPr>
          <p:cNvSpPr>
            <a:spLocks noChangeArrowheads="1"/>
          </p:cNvSpPr>
          <p:nvPr/>
        </p:nvSpPr>
        <p:spPr bwMode="auto">
          <a:xfrm>
            <a:off x="4156407" y="4757315"/>
            <a:ext cx="2334137" cy="769441"/>
          </a:xfrm>
          <a:prstGeom prst="rect">
            <a:avLst/>
          </a:prstGeom>
          <a:noFill/>
          <a:ln w="9525" algn="ctr">
            <a:noFill/>
            <a:miter lim="800000"/>
            <a:headEnd/>
            <a:tailEnd/>
          </a:ln>
        </p:spPr>
        <p:txBody>
          <a:bodyPr wrap="square">
            <a:spAutoFit/>
          </a:bodyPr>
          <a:lstStyle/>
          <a:p>
            <a:pPr algn="ctr" eaLnBrk="0" hangingPunct="0">
              <a:spcBef>
                <a:spcPct val="50000"/>
              </a:spcBef>
            </a:pPr>
            <a:r>
              <a:rPr lang="en-US" sz="2200" i="1" dirty="0"/>
              <a:t>Standard Research Methodology</a:t>
            </a:r>
          </a:p>
        </p:txBody>
      </p:sp>
      <p:grpSp>
        <p:nvGrpSpPr>
          <p:cNvPr id="13" name="Group 72">
            <a:extLst>
              <a:ext uri="{FF2B5EF4-FFF2-40B4-BE49-F238E27FC236}">
                <a16:creationId xmlns:a16="http://schemas.microsoft.com/office/drawing/2014/main" id="{DC3CE1CA-702B-E84D-83B9-A1FE551107E2}"/>
              </a:ext>
            </a:extLst>
          </p:cNvPr>
          <p:cNvGrpSpPr/>
          <p:nvPr/>
        </p:nvGrpSpPr>
        <p:grpSpPr>
          <a:xfrm>
            <a:off x="2282372" y="2046514"/>
            <a:ext cx="1597025" cy="3752850"/>
            <a:chOff x="3886200" y="1631950"/>
            <a:chExt cx="1597025" cy="3752850"/>
          </a:xfrm>
        </p:grpSpPr>
        <p:pic>
          <p:nvPicPr>
            <p:cNvPr id="14" name="Picture 49" descr="tankbluepurple">
              <a:extLst>
                <a:ext uri="{FF2B5EF4-FFF2-40B4-BE49-F238E27FC236}">
                  <a16:creationId xmlns:a16="http://schemas.microsoft.com/office/drawing/2014/main" id="{DD59F9DE-F4D0-C940-AEDF-FDBA0C5C0B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5725" y="2133600"/>
              <a:ext cx="1371600" cy="3251200"/>
            </a:xfrm>
            <a:prstGeom prst="rect">
              <a:avLst/>
            </a:prstGeom>
            <a:noFill/>
          </p:spPr>
        </p:pic>
        <p:grpSp>
          <p:nvGrpSpPr>
            <p:cNvPr id="15" name="Group 43">
              <a:extLst>
                <a:ext uri="{FF2B5EF4-FFF2-40B4-BE49-F238E27FC236}">
                  <a16:creationId xmlns:a16="http://schemas.microsoft.com/office/drawing/2014/main" id="{4613A378-5C24-604C-A673-154A18248CB0}"/>
                </a:ext>
              </a:extLst>
            </p:cNvPr>
            <p:cNvGrpSpPr>
              <a:grpSpLocks/>
            </p:cNvGrpSpPr>
            <p:nvPr/>
          </p:nvGrpSpPr>
          <p:grpSpPr bwMode="auto">
            <a:xfrm>
              <a:off x="3886200" y="1631950"/>
              <a:ext cx="1597025" cy="425450"/>
              <a:chOff x="2448" y="980"/>
              <a:chExt cx="1006" cy="268"/>
            </a:xfrm>
          </p:grpSpPr>
          <p:pic>
            <p:nvPicPr>
              <p:cNvPr id="19" name="Picture 22" descr="arrowpurple">
                <a:extLst>
                  <a:ext uri="{FF2B5EF4-FFF2-40B4-BE49-F238E27FC236}">
                    <a16:creationId xmlns:a16="http://schemas.microsoft.com/office/drawing/2014/main" id="{29D597AB-CA5E-3244-A0F4-DC862874C5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8" y="980"/>
                <a:ext cx="1006" cy="268"/>
              </a:xfrm>
              <a:prstGeom prst="rect">
                <a:avLst/>
              </a:prstGeom>
              <a:noFill/>
            </p:spPr>
          </p:pic>
          <p:sp>
            <p:nvSpPr>
              <p:cNvPr id="20" name="Rectangle 29">
                <a:extLst>
                  <a:ext uri="{FF2B5EF4-FFF2-40B4-BE49-F238E27FC236}">
                    <a16:creationId xmlns:a16="http://schemas.microsoft.com/office/drawing/2014/main" id="{3F297BBF-E608-1045-82D5-EFE21D537759}"/>
                  </a:ext>
                </a:extLst>
              </p:cNvPr>
              <p:cNvSpPr>
                <a:spLocks noChangeArrowheads="1"/>
              </p:cNvSpPr>
              <p:nvPr/>
            </p:nvSpPr>
            <p:spPr bwMode="auto">
              <a:xfrm>
                <a:off x="2538" y="1008"/>
                <a:ext cx="692" cy="212"/>
              </a:xfrm>
              <a:prstGeom prst="rect">
                <a:avLst/>
              </a:prstGeom>
              <a:noFill/>
              <a:ln w="9525">
                <a:noFill/>
                <a:miter lim="800000"/>
                <a:headEnd/>
                <a:tailEnd/>
              </a:ln>
              <a:effectLst/>
            </p:spPr>
            <p:txBody>
              <a:bodyPr wrap="none">
                <a:spAutoFit/>
              </a:bodyPr>
              <a:lstStyle/>
              <a:p>
                <a:r>
                  <a:rPr lang="en-US" sz="1600" b="1" dirty="0"/>
                  <a:t>Research</a:t>
                </a:r>
              </a:p>
            </p:txBody>
          </p:sp>
        </p:grpSp>
        <p:sp>
          <p:nvSpPr>
            <p:cNvPr id="16" name="Rectangle 48">
              <a:extLst>
                <a:ext uri="{FF2B5EF4-FFF2-40B4-BE49-F238E27FC236}">
                  <a16:creationId xmlns:a16="http://schemas.microsoft.com/office/drawing/2014/main" id="{4635F876-41F9-D349-AEC9-2109DD7A91C3}"/>
                </a:ext>
              </a:extLst>
            </p:cNvPr>
            <p:cNvSpPr>
              <a:spLocks noChangeArrowheads="1"/>
            </p:cNvSpPr>
            <p:nvPr/>
          </p:nvSpPr>
          <p:spPr bwMode="auto">
            <a:xfrm>
              <a:off x="3925703" y="4306898"/>
              <a:ext cx="1303337" cy="954107"/>
            </a:xfrm>
            <a:prstGeom prst="rect">
              <a:avLst/>
            </a:prstGeom>
            <a:noFill/>
            <a:ln w="9525">
              <a:noFill/>
              <a:miter lim="800000"/>
              <a:headEnd/>
              <a:tailEnd/>
            </a:ln>
          </p:spPr>
          <p:txBody>
            <a:bodyPr>
              <a:spAutoFit/>
            </a:bodyPr>
            <a:lstStyle/>
            <a:p>
              <a:pPr algn="ctr"/>
              <a:r>
                <a:rPr lang="en-US" sz="1400" b="1" dirty="0">
                  <a:solidFill>
                    <a:schemeClr val="bg1"/>
                  </a:solidFill>
                  <a:cs typeface="Arial" pitchFamily="34" charset="0"/>
                </a:rPr>
                <a:t>Capture findings and check in with client</a:t>
              </a:r>
            </a:p>
          </p:txBody>
        </p:sp>
        <p:sp>
          <p:nvSpPr>
            <p:cNvPr id="17" name="Rectangle 51">
              <a:extLst>
                <a:ext uri="{FF2B5EF4-FFF2-40B4-BE49-F238E27FC236}">
                  <a16:creationId xmlns:a16="http://schemas.microsoft.com/office/drawing/2014/main" id="{17790BC7-875E-CA4C-98F0-EA911BFDC116}"/>
                </a:ext>
              </a:extLst>
            </p:cNvPr>
            <p:cNvSpPr>
              <a:spLocks noChangeArrowheads="1"/>
            </p:cNvSpPr>
            <p:nvPr/>
          </p:nvSpPr>
          <p:spPr bwMode="auto">
            <a:xfrm>
              <a:off x="3935272" y="3253298"/>
              <a:ext cx="1302479" cy="738664"/>
            </a:xfrm>
            <a:prstGeom prst="rect">
              <a:avLst/>
            </a:prstGeom>
            <a:noFill/>
            <a:ln w="9525">
              <a:noFill/>
              <a:miter lim="800000"/>
              <a:headEnd/>
              <a:tailEnd/>
            </a:ln>
          </p:spPr>
          <p:txBody>
            <a:bodyPr>
              <a:spAutoFit/>
            </a:bodyPr>
            <a:lstStyle/>
            <a:p>
              <a:pPr algn="ctr"/>
              <a:r>
                <a:rPr lang="en-US" sz="1400" b="1" dirty="0">
                  <a:solidFill>
                    <a:schemeClr val="bg1"/>
                  </a:solidFill>
                  <a:cs typeface="Arial" pitchFamily="34" charset="0"/>
                </a:rPr>
                <a:t>Interview primary sources </a:t>
              </a:r>
            </a:p>
          </p:txBody>
        </p:sp>
        <p:sp>
          <p:nvSpPr>
            <p:cNvPr id="18" name="Rectangle 53">
              <a:extLst>
                <a:ext uri="{FF2B5EF4-FFF2-40B4-BE49-F238E27FC236}">
                  <a16:creationId xmlns:a16="http://schemas.microsoft.com/office/drawing/2014/main" id="{1415916F-2ACD-014E-B524-AB5896FACE91}"/>
                </a:ext>
              </a:extLst>
            </p:cNvPr>
            <p:cNvSpPr>
              <a:spLocks noChangeArrowheads="1"/>
            </p:cNvSpPr>
            <p:nvPr/>
          </p:nvSpPr>
          <p:spPr bwMode="auto">
            <a:xfrm>
              <a:off x="3935687" y="2321949"/>
              <a:ext cx="1302479" cy="738664"/>
            </a:xfrm>
            <a:prstGeom prst="rect">
              <a:avLst/>
            </a:prstGeom>
            <a:noFill/>
            <a:ln w="9525">
              <a:noFill/>
              <a:miter lim="800000"/>
              <a:headEnd/>
              <a:tailEnd/>
            </a:ln>
          </p:spPr>
          <p:txBody>
            <a:bodyPr>
              <a:spAutoFit/>
            </a:bodyPr>
            <a:lstStyle/>
            <a:p>
              <a:pPr algn="ctr"/>
              <a:r>
                <a:rPr lang="en-US" sz="1400" b="1" dirty="0">
                  <a:solidFill>
                    <a:schemeClr val="bg1"/>
                  </a:solidFill>
                  <a:cs typeface="Arial" pitchFamily="34" charset="0"/>
                </a:rPr>
                <a:t>Search secondary sources</a:t>
              </a:r>
            </a:p>
          </p:txBody>
        </p:sp>
      </p:grpSp>
      <p:pic>
        <p:nvPicPr>
          <p:cNvPr id="21" name="Picture 2">
            <a:extLst>
              <a:ext uri="{FF2B5EF4-FFF2-40B4-BE49-F238E27FC236}">
                <a16:creationId xmlns:a16="http://schemas.microsoft.com/office/drawing/2014/main" id="{7614F4E6-78DA-284C-9F65-98A2A6767B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6493" y="6011263"/>
            <a:ext cx="4012442" cy="326901"/>
          </a:xfrm>
          <a:prstGeom prst="rect">
            <a:avLst/>
          </a:prstGeom>
          <a:noFill/>
          <a:ln w="9525">
            <a:noFill/>
            <a:miter lim="800000"/>
            <a:headEnd/>
            <a:tailEnd/>
          </a:ln>
        </p:spPr>
      </p:pic>
    </p:spTree>
    <p:extLst>
      <p:ext uri="{BB962C8B-B14F-4D97-AF65-F5344CB8AC3E}">
        <p14:creationId xmlns:p14="http://schemas.microsoft.com/office/powerpoint/2010/main" val="2344737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BD16-AB4D-0148-89B9-0EED1B1AF4D1}"/>
              </a:ext>
            </a:extLst>
          </p:cNvPr>
          <p:cNvSpPr>
            <a:spLocks noGrp="1"/>
          </p:cNvSpPr>
          <p:nvPr>
            <p:ph type="title"/>
          </p:nvPr>
        </p:nvSpPr>
        <p:spPr/>
        <p:txBody>
          <a:bodyPr/>
          <a:lstStyle/>
          <a:p>
            <a:r>
              <a:rPr lang="en-US" dirty="0"/>
              <a:t>Step 4 – Analyze: frameworks for opportunity priorities</a:t>
            </a:r>
          </a:p>
        </p:txBody>
      </p:sp>
      <p:sp>
        <p:nvSpPr>
          <p:cNvPr id="4" name="Text Placeholder 3">
            <a:extLst>
              <a:ext uri="{FF2B5EF4-FFF2-40B4-BE49-F238E27FC236}">
                <a16:creationId xmlns:a16="http://schemas.microsoft.com/office/drawing/2014/main" id="{0B0EB28C-5088-DF4A-B36A-3EBE2FCBED12}"/>
              </a:ext>
            </a:extLst>
          </p:cNvPr>
          <p:cNvSpPr>
            <a:spLocks noGrp="1"/>
          </p:cNvSpPr>
          <p:nvPr>
            <p:ph type="body" sz="quarter" idx="15"/>
          </p:nvPr>
        </p:nvSpPr>
        <p:spPr/>
        <p:txBody>
          <a:bodyPr/>
          <a:lstStyle/>
          <a:p>
            <a:endParaRPr lang="en-US"/>
          </a:p>
        </p:txBody>
      </p:sp>
      <p:sp>
        <p:nvSpPr>
          <p:cNvPr id="5" name="Line 34">
            <a:extLst>
              <a:ext uri="{FF2B5EF4-FFF2-40B4-BE49-F238E27FC236}">
                <a16:creationId xmlns:a16="http://schemas.microsoft.com/office/drawing/2014/main" id="{4E811906-96B4-3C42-99F0-BBF74EA0BC9E}"/>
              </a:ext>
            </a:extLst>
          </p:cNvPr>
          <p:cNvSpPr>
            <a:spLocks noChangeShapeType="1"/>
          </p:cNvSpPr>
          <p:nvPr/>
        </p:nvSpPr>
        <p:spPr bwMode="auto">
          <a:xfrm flipV="1">
            <a:off x="4786539" y="1424877"/>
            <a:ext cx="0" cy="4433887"/>
          </a:xfrm>
          <a:prstGeom prst="line">
            <a:avLst/>
          </a:prstGeom>
          <a:noFill/>
          <a:ln w="19050">
            <a:solidFill>
              <a:schemeClr val="tx2"/>
            </a:solidFill>
            <a:round/>
            <a:headEnd/>
            <a:tailEnd/>
          </a:ln>
        </p:spPr>
        <p:txBody>
          <a:bodyPr>
            <a:spAutoFit/>
          </a:bodyPr>
          <a:lstStyle/>
          <a:p>
            <a:endParaRPr lang="en-US" dirty="0"/>
          </a:p>
        </p:txBody>
      </p:sp>
      <p:sp>
        <p:nvSpPr>
          <p:cNvPr id="6" name="Text Box 35">
            <a:extLst>
              <a:ext uri="{FF2B5EF4-FFF2-40B4-BE49-F238E27FC236}">
                <a16:creationId xmlns:a16="http://schemas.microsoft.com/office/drawing/2014/main" id="{81D91669-2941-E84D-BA09-D04D0FD42CC6}"/>
              </a:ext>
            </a:extLst>
          </p:cNvPr>
          <p:cNvSpPr txBox="1">
            <a:spLocks noChangeArrowheads="1"/>
          </p:cNvSpPr>
          <p:nvPr/>
        </p:nvSpPr>
        <p:spPr bwMode="auto">
          <a:xfrm>
            <a:off x="2367189" y="1375664"/>
            <a:ext cx="2713038" cy="430887"/>
          </a:xfrm>
          <a:prstGeom prst="rect">
            <a:avLst/>
          </a:prstGeom>
          <a:noFill/>
          <a:ln w="9525" algn="ctr">
            <a:noFill/>
            <a:miter lim="800000"/>
            <a:headEnd/>
            <a:tailEnd/>
          </a:ln>
        </p:spPr>
        <p:txBody>
          <a:bodyPr>
            <a:spAutoFit/>
          </a:bodyPr>
          <a:lstStyle/>
          <a:p>
            <a:pPr algn="ctr" eaLnBrk="0" hangingPunct="0">
              <a:spcBef>
                <a:spcPct val="50000"/>
              </a:spcBef>
            </a:pPr>
            <a:r>
              <a:rPr lang="en-US" sz="2200" dirty="0"/>
              <a:t>TDMI Step 4</a:t>
            </a:r>
          </a:p>
        </p:txBody>
      </p:sp>
      <p:sp>
        <p:nvSpPr>
          <p:cNvPr id="7" name="Text Box 38">
            <a:extLst>
              <a:ext uri="{FF2B5EF4-FFF2-40B4-BE49-F238E27FC236}">
                <a16:creationId xmlns:a16="http://schemas.microsoft.com/office/drawing/2014/main" id="{C5E328FA-2968-4242-888E-58D4F1EAAC11}"/>
              </a:ext>
            </a:extLst>
          </p:cNvPr>
          <p:cNvSpPr txBox="1">
            <a:spLocks noChangeArrowheads="1"/>
          </p:cNvSpPr>
          <p:nvPr/>
        </p:nvSpPr>
        <p:spPr bwMode="auto">
          <a:xfrm>
            <a:off x="6436736" y="5583907"/>
            <a:ext cx="2927350" cy="430887"/>
          </a:xfrm>
          <a:prstGeom prst="rect">
            <a:avLst/>
          </a:prstGeom>
          <a:noFill/>
          <a:ln w="9525" algn="ctr">
            <a:noFill/>
            <a:miter lim="800000"/>
            <a:headEnd/>
            <a:tailEnd/>
          </a:ln>
        </p:spPr>
        <p:txBody>
          <a:bodyPr>
            <a:spAutoFit/>
          </a:bodyPr>
          <a:lstStyle/>
          <a:p>
            <a:pPr algn="ctr" eaLnBrk="0" hangingPunct="0">
              <a:spcBef>
                <a:spcPct val="50000"/>
              </a:spcBef>
            </a:pPr>
            <a:r>
              <a:rPr lang="en-US" sz="2200" i="1" dirty="0"/>
              <a:t>SWOT Analysis Tool</a:t>
            </a:r>
          </a:p>
        </p:txBody>
      </p:sp>
      <p:sp>
        <p:nvSpPr>
          <p:cNvPr id="8" name="Text Box 24">
            <a:extLst>
              <a:ext uri="{FF2B5EF4-FFF2-40B4-BE49-F238E27FC236}">
                <a16:creationId xmlns:a16="http://schemas.microsoft.com/office/drawing/2014/main" id="{BDF8CB38-1187-1A40-8D80-17AC1BA43E1A}"/>
              </a:ext>
            </a:extLst>
          </p:cNvPr>
          <p:cNvSpPr txBox="1">
            <a:spLocks noChangeArrowheads="1"/>
          </p:cNvSpPr>
          <p:nvPr/>
        </p:nvSpPr>
        <p:spPr bwMode="auto">
          <a:xfrm>
            <a:off x="6617456" y="1381309"/>
            <a:ext cx="2713038" cy="430887"/>
          </a:xfrm>
          <a:prstGeom prst="rect">
            <a:avLst/>
          </a:prstGeom>
          <a:noFill/>
          <a:ln w="9525" algn="ctr">
            <a:noFill/>
            <a:miter lim="800000"/>
            <a:headEnd/>
            <a:tailEnd/>
          </a:ln>
        </p:spPr>
        <p:txBody>
          <a:bodyPr>
            <a:spAutoFit/>
          </a:bodyPr>
          <a:lstStyle/>
          <a:p>
            <a:pPr algn="ctr" eaLnBrk="0" hangingPunct="0">
              <a:spcBef>
                <a:spcPct val="50000"/>
              </a:spcBef>
            </a:pPr>
            <a:r>
              <a:rPr lang="en-US" sz="2200" dirty="0"/>
              <a:t>Tool or Technique</a:t>
            </a:r>
          </a:p>
        </p:txBody>
      </p:sp>
      <p:grpSp>
        <p:nvGrpSpPr>
          <p:cNvPr id="9" name="Group 44">
            <a:extLst>
              <a:ext uri="{FF2B5EF4-FFF2-40B4-BE49-F238E27FC236}">
                <a16:creationId xmlns:a16="http://schemas.microsoft.com/office/drawing/2014/main" id="{9DE1AF4C-1F6E-0348-B40F-4BA94AA614C6}"/>
              </a:ext>
            </a:extLst>
          </p:cNvPr>
          <p:cNvGrpSpPr>
            <a:grpSpLocks/>
          </p:cNvGrpSpPr>
          <p:nvPr/>
        </p:nvGrpSpPr>
        <p:grpSpPr bwMode="auto">
          <a:xfrm>
            <a:off x="5364389" y="1954784"/>
            <a:ext cx="4816475" cy="3729990"/>
            <a:chOff x="674" y="960"/>
            <a:chExt cx="4323" cy="3024"/>
          </a:xfrm>
        </p:grpSpPr>
        <p:grpSp>
          <p:nvGrpSpPr>
            <p:cNvPr id="10" name="Group 3">
              <a:extLst>
                <a:ext uri="{FF2B5EF4-FFF2-40B4-BE49-F238E27FC236}">
                  <a16:creationId xmlns:a16="http://schemas.microsoft.com/office/drawing/2014/main" id="{EC2D4A81-2A97-2940-B2F7-2E6BD8A97C1F}"/>
                </a:ext>
              </a:extLst>
            </p:cNvPr>
            <p:cNvGrpSpPr>
              <a:grpSpLocks/>
            </p:cNvGrpSpPr>
            <p:nvPr/>
          </p:nvGrpSpPr>
          <p:grpSpPr bwMode="auto">
            <a:xfrm>
              <a:off x="1104" y="960"/>
              <a:ext cx="3360" cy="2880"/>
              <a:chOff x="1728" y="288"/>
              <a:chExt cx="3360" cy="2880"/>
            </a:xfrm>
          </p:grpSpPr>
          <p:sp>
            <p:nvSpPr>
              <p:cNvPr id="12" name="Rectangle 4">
                <a:extLst>
                  <a:ext uri="{FF2B5EF4-FFF2-40B4-BE49-F238E27FC236}">
                    <a16:creationId xmlns:a16="http://schemas.microsoft.com/office/drawing/2014/main" id="{B0E71955-1740-DB4E-BE1A-A46CA1F9B086}"/>
                  </a:ext>
                </a:extLst>
              </p:cNvPr>
              <p:cNvSpPr>
                <a:spLocks noChangeArrowheads="1"/>
              </p:cNvSpPr>
              <p:nvPr/>
            </p:nvSpPr>
            <p:spPr bwMode="auto">
              <a:xfrm>
                <a:off x="2160" y="672"/>
                <a:ext cx="1488" cy="1248"/>
              </a:xfrm>
              <a:prstGeom prst="rect">
                <a:avLst/>
              </a:prstGeom>
              <a:solidFill>
                <a:srgbClr val="99CC00">
                  <a:alpha val="50000"/>
                </a:srgbClr>
              </a:solidFill>
              <a:ln w="9525">
                <a:solidFill>
                  <a:schemeClr val="tx1"/>
                </a:solidFill>
                <a:miter lim="800000"/>
                <a:headEnd/>
                <a:tailEnd/>
              </a:ln>
              <a:effectLst/>
            </p:spPr>
            <p:txBody>
              <a:bodyPr wrap="none" anchor="ctr"/>
              <a:lstStyle/>
              <a:p>
                <a:endParaRPr lang="en-US" dirty="0"/>
              </a:p>
            </p:txBody>
          </p:sp>
          <p:sp>
            <p:nvSpPr>
              <p:cNvPr id="13" name="Rectangle 5">
                <a:extLst>
                  <a:ext uri="{FF2B5EF4-FFF2-40B4-BE49-F238E27FC236}">
                    <a16:creationId xmlns:a16="http://schemas.microsoft.com/office/drawing/2014/main" id="{01A56B85-39B7-4E4C-A09F-7E704DF5BA93}"/>
                  </a:ext>
                </a:extLst>
              </p:cNvPr>
              <p:cNvSpPr>
                <a:spLocks noChangeArrowheads="1"/>
              </p:cNvSpPr>
              <p:nvPr/>
            </p:nvSpPr>
            <p:spPr bwMode="auto">
              <a:xfrm>
                <a:off x="3648" y="672"/>
                <a:ext cx="1440" cy="1248"/>
              </a:xfrm>
              <a:prstGeom prst="rect">
                <a:avLst/>
              </a:prstGeom>
              <a:solidFill>
                <a:srgbClr val="FF6600">
                  <a:alpha val="50000"/>
                </a:srgbClr>
              </a:solidFill>
              <a:ln w="9525">
                <a:solidFill>
                  <a:schemeClr val="tx1"/>
                </a:solidFill>
                <a:miter lim="800000"/>
                <a:headEnd/>
                <a:tailEnd/>
              </a:ln>
              <a:effectLst/>
            </p:spPr>
            <p:txBody>
              <a:bodyPr wrap="none" anchor="ctr"/>
              <a:lstStyle/>
              <a:p>
                <a:endParaRPr lang="en-US" dirty="0"/>
              </a:p>
            </p:txBody>
          </p:sp>
          <p:sp>
            <p:nvSpPr>
              <p:cNvPr id="14" name="Rectangle 6">
                <a:extLst>
                  <a:ext uri="{FF2B5EF4-FFF2-40B4-BE49-F238E27FC236}">
                    <a16:creationId xmlns:a16="http://schemas.microsoft.com/office/drawing/2014/main" id="{CA2F8DB2-CDC7-7C4A-9D2C-F3F50FF24FB4}"/>
                  </a:ext>
                </a:extLst>
              </p:cNvPr>
              <p:cNvSpPr>
                <a:spLocks noChangeArrowheads="1"/>
              </p:cNvSpPr>
              <p:nvPr/>
            </p:nvSpPr>
            <p:spPr bwMode="auto">
              <a:xfrm>
                <a:off x="3641" y="288"/>
                <a:ext cx="1447" cy="384"/>
              </a:xfrm>
              <a:prstGeom prst="rect">
                <a:avLst/>
              </a:prstGeom>
              <a:solidFill>
                <a:srgbClr val="FF0000">
                  <a:alpha val="75000"/>
                </a:srgbClr>
              </a:solidFill>
              <a:ln w="9525">
                <a:solidFill>
                  <a:schemeClr val="tx1"/>
                </a:solidFill>
                <a:miter lim="800000"/>
                <a:headEnd/>
                <a:tailEnd/>
              </a:ln>
              <a:effectLst/>
            </p:spPr>
            <p:txBody>
              <a:bodyPr wrap="none" anchor="ctr"/>
              <a:lstStyle/>
              <a:p>
                <a:pPr algn="ctr" eaLnBrk="0" hangingPunct="0">
                  <a:spcBef>
                    <a:spcPct val="0"/>
                  </a:spcBef>
                  <a:buClrTx/>
                  <a:buFontTx/>
                  <a:buNone/>
                </a:pPr>
                <a:r>
                  <a:rPr lang="en-US" sz="2000" dirty="0"/>
                  <a:t>Negative</a:t>
                </a:r>
              </a:p>
            </p:txBody>
          </p:sp>
          <p:sp>
            <p:nvSpPr>
              <p:cNvPr id="15" name="Rectangle 7">
                <a:extLst>
                  <a:ext uri="{FF2B5EF4-FFF2-40B4-BE49-F238E27FC236}">
                    <a16:creationId xmlns:a16="http://schemas.microsoft.com/office/drawing/2014/main" id="{CF96AAF8-8347-7045-B82C-FCAA0BB840C9}"/>
                  </a:ext>
                </a:extLst>
              </p:cNvPr>
              <p:cNvSpPr>
                <a:spLocks noChangeArrowheads="1"/>
              </p:cNvSpPr>
              <p:nvPr/>
            </p:nvSpPr>
            <p:spPr bwMode="auto">
              <a:xfrm>
                <a:off x="2160" y="288"/>
                <a:ext cx="1488" cy="384"/>
              </a:xfrm>
              <a:prstGeom prst="rect">
                <a:avLst/>
              </a:prstGeom>
              <a:solidFill>
                <a:srgbClr val="008000">
                  <a:alpha val="75000"/>
                </a:srgbClr>
              </a:solidFill>
              <a:ln w="9525">
                <a:solidFill>
                  <a:schemeClr val="tx1"/>
                </a:solidFill>
                <a:miter lim="800000"/>
                <a:headEnd/>
                <a:tailEnd/>
              </a:ln>
              <a:effectLst/>
            </p:spPr>
            <p:txBody>
              <a:bodyPr wrap="none" anchor="ctr"/>
              <a:lstStyle/>
              <a:p>
                <a:pPr algn="ctr" eaLnBrk="0" hangingPunct="0">
                  <a:spcBef>
                    <a:spcPct val="0"/>
                  </a:spcBef>
                  <a:buClrTx/>
                  <a:buFontTx/>
                  <a:buNone/>
                </a:pPr>
                <a:r>
                  <a:rPr lang="en-US" sz="2000" dirty="0"/>
                  <a:t>Positive</a:t>
                </a:r>
              </a:p>
            </p:txBody>
          </p:sp>
          <p:sp>
            <p:nvSpPr>
              <p:cNvPr id="16" name="Rectangle 8">
                <a:extLst>
                  <a:ext uri="{FF2B5EF4-FFF2-40B4-BE49-F238E27FC236}">
                    <a16:creationId xmlns:a16="http://schemas.microsoft.com/office/drawing/2014/main" id="{E073EF3C-E008-F44E-B2FF-95DC6DAAE338}"/>
                  </a:ext>
                </a:extLst>
              </p:cNvPr>
              <p:cNvSpPr>
                <a:spLocks noChangeArrowheads="1"/>
              </p:cNvSpPr>
              <p:nvPr/>
            </p:nvSpPr>
            <p:spPr bwMode="auto">
              <a:xfrm>
                <a:off x="3648" y="1920"/>
                <a:ext cx="1440" cy="1248"/>
              </a:xfrm>
              <a:prstGeom prst="rect">
                <a:avLst/>
              </a:prstGeom>
              <a:solidFill>
                <a:srgbClr val="000080">
                  <a:alpha val="50000"/>
                </a:srgbClr>
              </a:solidFill>
              <a:ln w="9525">
                <a:solidFill>
                  <a:schemeClr val="tx1"/>
                </a:solidFill>
                <a:miter lim="800000"/>
                <a:headEnd/>
                <a:tailEnd/>
              </a:ln>
              <a:effectLst/>
            </p:spPr>
            <p:txBody>
              <a:bodyPr wrap="none" anchor="ctr"/>
              <a:lstStyle/>
              <a:p>
                <a:endParaRPr lang="en-US" dirty="0"/>
              </a:p>
            </p:txBody>
          </p:sp>
          <p:sp>
            <p:nvSpPr>
              <p:cNvPr id="17" name="Rectangle 9">
                <a:extLst>
                  <a:ext uri="{FF2B5EF4-FFF2-40B4-BE49-F238E27FC236}">
                    <a16:creationId xmlns:a16="http://schemas.microsoft.com/office/drawing/2014/main" id="{76771909-62ED-0245-AC54-660CD503DB5E}"/>
                  </a:ext>
                </a:extLst>
              </p:cNvPr>
              <p:cNvSpPr>
                <a:spLocks noChangeArrowheads="1"/>
              </p:cNvSpPr>
              <p:nvPr/>
            </p:nvSpPr>
            <p:spPr bwMode="auto">
              <a:xfrm>
                <a:off x="2160" y="1920"/>
                <a:ext cx="1488" cy="1248"/>
              </a:xfrm>
              <a:prstGeom prst="rect">
                <a:avLst/>
              </a:prstGeom>
              <a:solidFill>
                <a:srgbClr val="008080">
                  <a:alpha val="50000"/>
                </a:srgbClr>
              </a:solidFill>
              <a:ln w="9525">
                <a:solidFill>
                  <a:schemeClr val="tx1"/>
                </a:solidFill>
                <a:miter lim="800000"/>
                <a:headEnd/>
                <a:tailEnd/>
              </a:ln>
              <a:effectLst/>
            </p:spPr>
            <p:txBody>
              <a:bodyPr wrap="none" anchor="ctr"/>
              <a:lstStyle/>
              <a:p>
                <a:endParaRPr lang="en-US" dirty="0"/>
              </a:p>
            </p:txBody>
          </p:sp>
          <p:sp>
            <p:nvSpPr>
              <p:cNvPr id="18" name="Rectangle 10">
                <a:extLst>
                  <a:ext uri="{FF2B5EF4-FFF2-40B4-BE49-F238E27FC236}">
                    <a16:creationId xmlns:a16="http://schemas.microsoft.com/office/drawing/2014/main" id="{D882D9E3-E6C6-CA4A-AF68-D5B5741A25A7}"/>
                  </a:ext>
                </a:extLst>
              </p:cNvPr>
              <p:cNvSpPr>
                <a:spLocks noChangeArrowheads="1"/>
              </p:cNvSpPr>
              <p:nvPr/>
            </p:nvSpPr>
            <p:spPr bwMode="auto">
              <a:xfrm rot="10800000">
                <a:off x="1728" y="1920"/>
                <a:ext cx="432" cy="1248"/>
              </a:xfrm>
              <a:prstGeom prst="rect">
                <a:avLst/>
              </a:prstGeom>
              <a:solidFill>
                <a:srgbClr val="3366FF">
                  <a:alpha val="75000"/>
                </a:srgbClr>
              </a:solidFill>
              <a:ln w="9525">
                <a:solidFill>
                  <a:schemeClr val="tx1"/>
                </a:solidFill>
                <a:miter lim="800000"/>
                <a:headEnd/>
                <a:tailEnd/>
              </a:ln>
              <a:effectLst/>
            </p:spPr>
            <p:txBody>
              <a:bodyPr vert="eaVert" wrap="none" anchor="ctr"/>
              <a:lstStyle/>
              <a:p>
                <a:pPr algn="ctr" eaLnBrk="0" hangingPunct="0">
                  <a:spcBef>
                    <a:spcPct val="0"/>
                  </a:spcBef>
                  <a:buClrTx/>
                  <a:buFontTx/>
                  <a:buNone/>
                </a:pPr>
                <a:r>
                  <a:rPr lang="en-US" sz="2000" dirty="0"/>
                  <a:t>Market</a:t>
                </a:r>
              </a:p>
            </p:txBody>
          </p:sp>
          <p:sp>
            <p:nvSpPr>
              <p:cNvPr id="19" name="Rectangle 11">
                <a:extLst>
                  <a:ext uri="{FF2B5EF4-FFF2-40B4-BE49-F238E27FC236}">
                    <a16:creationId xmlns:a16="http://schemas.microsoft.com/office/drawing/2014/main" id="{68105FC1-8C6B-F74B-B135-E8FB2AB45A53}"/>
                  </a:ext>
                </a:extLst>
              </p:cNvPr>
              <p:cNvSpPr>
                <a:spLocks noChangeArrowheads="1"/>
              </p:cNvSpPr>
              <p:nvPr/>
            </p:nvSpPr>
            <p:spPr bwMode="auto">
              <a:xfrm rot="10800000">
                <a:off x="1728" y="672"/>
                <a:ext cx="432" cy="1248"/>
              </a:xfrm>
              <a:prstGeom prst="rect">
                <a:avLst/>
              </a:prstGeom>
              <a:solidFill>
                <a:srgbClr val="FFFF00">
                  <a:alpha val="75000"/>
                </a:srgbClr>
              </a:solidFill>
              <a:ln w="9525">
                <a:solidFill>
                  <a:schemeClr val="tx1"/>
                </a:solidFill>
                <a:miter lim="800000"/>
                <a:headEnd/>
                <a:tailEnd/>
              </a:ln>
              <a:effectLst/>
            </p:spPr>
            <p:txBody>
              <a:bodyPr vert="eaVert" wrap="none" anchor="ctr"/>
              <a:lstStyle/>
              <a:p>
                <a:pPr algn="ctr" rtl="1" eaLnBrk="0" hangingPunct="0">
                  <a:spcBef>
                    <a:spcPct val="0"/>
                  </a:spcBef>
                  <a:buClrTx/>
                  <a:buFontTx/>
                  <a:buNone/>
                </a:pPr>
                <a:r>
                  <a:rPr lang="en-US" sz="2000" dirty="0"/>
                  <a:t>Asset</a:t>
                </a:r>
              </a:p>
            </p:txBody>
          </p:sp>
          <p:sp>
            <p:nvSpPr>
              <p:cNvPr id="20" name="Text Box 12">
                <a:extLst>
                  <a:ext uri="{FF2B5EF4-FFF2-40B4-BE49-F238E27FC236}">
                    <a16:creationId xmlns:a16="http://schemas.microsoft.com/office/drawing/2014/main" id="{6CBB2FB6-6F92-1B41-BC92-457E64AFC6B7}"/>
                  </a:ext>
                </a:extLst>
              </p:cNvPr>
              <p:cNvSpPr txBox="1">
                <a:spLocks noChangeArrowheads="1"/>
              </p:cNvSpPr>
              <p:nvPr/>
            </p:nvSpPr>
            <p:spPr bwMode="auto">
              <a:xfrm>
                <a:off x="2400" y="913"/>
                <a:ext cx="1008" cy="823"/>
              </a:xfrm>
              <a:prstGeom prst="rect">
                <a:avLst/>
              </a:prstGeom>
              <a:noFill/>
              <a:ln w="9525" algn="ctr">
                <a:noFill/>
                <a:miter lim="800000"/>
                <a:headEnd/>
                <a:tailEnd/>
              </a:ln>
              <a:effectLst/>
            </p:spPr>
            <p:txBody>
              <a:bodyPr anchor="ctr">
                <a:spAutoFit/>
              </a:bodyPr>
              <a:lstStyle/>
              <a:p>
                <a:pPr algn="ctr" eaLnBrk="0" hangingPunct="0">
                  <a:spcBef>
                    <a:spcPct val="50000"/>
                  </a:spcBef>
                  <a:buClrTx/>
                  <a:buFontTx/>
                  <a:buNone/>
                </a:pPr>
                <a:r>
                  <a:rPr lang="en-US" sz="6000" b="1" dirty="0">
                    <a:solidFill>
                      <a:schemeClr val="bg1"/>
                    </a:solidFill>
                  </a:rPr>
                  <a:t>S</a:t>
                </a:r>
              </a:p>
            </p:txBody>
          </p:sp>
          <p:sp>
            <p:nvSpPr>
              <p:cNvPr id="21" name="Text Box 13">
                <a:extLst>
                  <a:ext uri="{FF2B5EF4-FFF2-40B4-BE49-F238E27FC236}">
                    <a16:creationId xmlns:a16="http://schemas.microsoft.com/office/drawing/2014/main" id="{CEE64070-CF58-1349-89BA-2309A7044557}"/>
                  </a:ext>
                </a:extLst>
              </p:cNvPr>
              <p:cNvSpPr txBox="1">
                <a:spLocks noChangeArrowheads="1"/>
              </p:cNvSpPr>
              <p:nvPr/>
            </p:nvSpPr>
            <p:spPr bwMode="auto">
              <a:xfrm>
                <a:off x="3888" y="2113"/>
                <a:ext cx="1008" cy="823"/>
              </a:xfrm>
              <a:prstGeom prst="rect">
                <a:avLst/>
              </a:prstGeom>
              <a:noFill/>
              <a:ln w="9525" algn="ctr">
                <a:noFill/>
                <a:miter lim="800000"/>
                <a:headEnd/>
                <a:tailEnd/>
              </a:ln>
              <a:effectLst/>
            </p:spPr>
            <p:txBody>
              <a:bodyPr anchor="ctr">
                <a:spAutoFit/>
              </a:bodyPr>
              <a:lstStyle/>
              <a:p>
                <a:pPr algn="ctr" eaLnBrk="0" hangingPunct="0">
                  <a:spcBef>
                    <a:spcPct val="50000"/>
                  </a:spcBef>
                  <a:buClrTx/>
                  <a:buFontTx/>
                  <a:buNone/>
                </a:pPr>
                <a:r>
                  <a:rPr lang="en-US" sz="6000" b="1" dirty="0">
                    <a:solidFill>
                      <a:schemeClr val="bg1"/>
                    </a:solidFill>
                  </a:rPr>
                  <a:t>T</a:t>
                </a:r>
              </a:p>
            </p:txBody>
          </p:sp>
          <p:sp>
            <p:nvSpPr>
              <p:cNvPr id="22" name="Text Box 14">
                <a:extLst>
                  <a:ext uri="{FF2B5EF4-FFF2-40B4-BE49-F238E27FC236}">
                    <a16:creationId xmlns:a16="http://schemas.microsoft.com/office/drawing/2014/main" id="{C4D4AE59-49B2-7E45-8BD8-DC7FDA21F8AC}"/>
                  </a:ext>
                </a:extLst>
              </p:cNvPr>
              <p:cNvSpPr txBox="1">
                <a:spLocks noChangeArrowheads="1"/>
              </p:cNvSpPr>
              <p:nvPr/>
            </p:nvSpPr>
            <p:spPr bwMode="auto">
              <a:xfrm>
                <a:off x="2400" y="2113"/>
                <a:ext cx="1008" cy="823"/>
              </a:xfrm>
              <a:prstGeom prst="rect">
                <a:avLst/>
              </a:prstGeom>
              <a:noFill/>
              <a:ln w="9525" algn="ctr">
                <a:noFill/>
                <a:miter lim="800000"/>
                <a:headEnd/>
                <a:tailEnd/>
              </a:ln>
              <a:effectLst/>
            </p:spPr>
            <p:txBody>
              <a:bodyPr anchor="ctr">
                <a:spAutoFit/>
              </a:bodyPr>
              <a:lstStyle/>
              <a:p>
                <a:pPr algn="ctr" eaLnBrk="0" hangingPunct="0">
                  <a:spcBef>
                    <a:spcPct val="50000"/>
                  </a:spcBef>
                  <a:buClrTx/>
                  <a:buFontTx/>
                  <a:buNone/>
                </a:pPr>
                <a:r>
                  <a:rPr lang="en-US" sz="6000" b="1" dirty="0">
                    <a:solidFill>
                      <a:schemeClr val="bg1"/>
                    </a:solidFill>
                  </a:rPr>
                  <a:t>O</a:t>
                </a:r>
              </a:p>
            </p:txBody>
          </p:sp>
          <p:sp>
            <p:nvSpPr>
              <p:cNvPr id="23" name="Text Box 15">
                <a:extLst>
                  <a:ext uri="{FF2B5EF4-FFF2-40B4-BE49-F238E27FC236}">
                    <a16:creationId xmlns:a16="http://schemas.microsoft.com/office/drawing/2014/main" id="{681BD13F-B06A-3B47-8117-C81CC9585EBE}"/>
                  </a:ext>
                </a:extLst>
              </p:cNvPr>
              <p:cNvSpPr txBox="1">
                <a:spLocks noChangeArrowheads="1"/>
              </p:cNvSpPr>
              <p:nvPr/>
            </p:nvSpPr>
            <p:spPr bwMode="auto">
              <a:xfrm>
                <a:off x="3840" y="913"/>
                <a:ext cx="1008" cy="823"/>
              </a:xfrm>
              <a:prstGeom prst="rect">
                <a:avLst/>
              </a:prstGeom>
              <a:noFill/>
              <a:ln w="9525" algn="ctr">
                <a:noFill/>
                <a:miter lim="800000"/>
                <a:headEnd/>
                <a:tailEnd/>
              </a:ln>
              <a:effectLst/>
            </p:spPr>
            <p:txBody>
              <a:bodyPr anchor="ctr">
                <a:spAutoFit/>
              </a:bodyPr>
              <a:lstStyle/>
              <a:p>
                <a:pPr algn="ctr" eaLnBrk="0" hangingPunct="0">
                  <a:spcBef>
                    <a:spcPct val="50000"/>
                  </a:spcBef>
                  <a:buClrTx/>
                  <a:buFontTx/>
                  <a:buNone/>
                </a:pPr>
                <a:r>
                  <a:rPr lang="en-US" sz="6000" b="1" dirty="0">
                    <a:solidFill>
                      <a:schemeClr val="bg1"/>
                    </a:solidFill>
                  </a:rPr>
                  <a:t>W</a:t>
                </a:r>
              </a:p>
            </p:txBody>
          </p:sp>
        </p:grpSp>
        <p:sp>
          <p:nvSpPr>
            <p:cNvPr id="11" name="Rectangle 8">
              <a:extLst>
                <a:ext uri="{FF2B5EF4-FFF2-40B4-BE49-F238E27FC236}">
                  <a16:creationId xmlns:a16="http://schemas.microsoft.com/office/drawing/2014/main" id="{5A7A349A-B36C-F946-869A-7FB1C07E4AE0}"/>
                </a:ext>
              </a:extLst>
            </p:cNvPr>
            <p:cNvSpPr>
              <a:spLocks noChangeArrowheads="1"/>
            </p:cNvSpPr>
            <p:nvPr/>
          </p:nvSpPr>
          <p:spPr bwMode="auto">
            <a:xfrm>
              <a:off x="674" y="3696"/>
              <a:ext cx="4323" cy="288"/>
            </a:xfrm>
            <a:prstGeom prst="rect">
              <a:avLst/>
            </a:prstGeom>
            <a:noFill/>
            <a:ln w="9525" algn="ctr">
              <a:noFill/>
              <a:miter lim="800000"/>
              <a:headEnd/>
              <a:tailEnd/>
            </a:ln>
          </p:spPr>
          <p:txBody>
            <a:bodyPr>
              <a:spAutoFit/>
            </a:bodyPr>
            <a:lstStyle/>
            <a:p>
              <a:pPr algn="ctr" eaLnBrk="0" hangingPunct="0">
                <a:spcBef>
                  <a:spcPct val="0"/>
                </a:spcBef>
                <a:buClrTx/>
                <a:buFontTx/>
                <a:buNone/>
              </a:pPr>
              <a:r>
                <a:rPr lang="en-US" sz="2400" dirty="0">
                  <a:solidFill>
                    <a:srgbClr val="E83430"/>
                  </a:solidFill>
                </a:rPr>
                <a:t> </a:t>
              </a:r>
            </a:p>
          </p:txBody>
        </p:sp>
      </p:grpSp>
      <p:grpSp>
        <p:nvGrpSpPr>
          <p:cNvPr id="24" name="Group 75">
            <a:extLst>
              <a:ext uri="{FF2B5EF4-FFF2-40B4-BE49-F238E27FC236}">
                <a16:creationId xmlns:a16="http://schemas.microsoft.com/office/drawing/2014/main" id="{1268B8D1-021B-2745-AF22-684400B8F1AA}"/>
              </a:ext>
            </a:extLst>
          </p:cNvPr>
          <p:cNvGrpSpPr/>
          <p:nvPr/>
        </p:nvGrpSpPr>
        <p:grpSpPr>
          <a:xfrm>
            <a:off x="2964089" y="1966214"/>
            <a:ext cx="1597025" cy="3752850"/>
            <a:chOff x="5562600" y="1631950"/>
            <a:chExt cx="1597025" cy="3752850"/>
          </a:xfrm>
        </p:grpSpPr>
        <p:pic>
          <p:nvPicPr>
            <p:cNvPr id="25" name="Picture 50" descr="tankblue yellow">
              <a:extLst>
                <a:ext uri="{FF2B5EF4-FFF2-40B4-BE49-F238E27FC236}">
                  <a16:creationId xmlns:a16="http://schemas.microsoft.com/office/drawing/2014/main" id="{FEB37713-9DC5-3140-8391-89EA1DCF43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133600"/>
              <a:ext cx="1371600" cy="3251200"/>
            </a:xfrm>
            <a:prstGeom prst="rect">
              <a:avLst/>
            </a:prstGeom>
            <a:noFill/>
          </p:spPr>
        </p:pic>
        <p:sp>
          <p:nvSpPr>
            <p:cNvPr id="26" name="Rectangle 54">
              <a:extLst>
                <a:ext uri="{FF2B5EF4-FFF2-40B4-BE49-F238E27FC236}">
                  <a16:creationId xmlns:a16="http://schemas.microsoft.com/office/drawing/2014/main" id="{ECB718DB-C7B5-1341-B5EF-1549CC4A2072}"/>
                </a:ext>
              </a:extLst>
            </p:cNvPr>
            <p:cNvSpPr>
              <a:spLocks noChangeArrowheads="1"/>
            </p:cNvSpPr>
            <p:nvPr/>
          </p:nvSpPr>
          <p:spPr bwMode="auto">
            <a:xfrm>
              <a:off x="5600700" y="2362200"/>
              <a:ext cx="1295400" cy="523220"/>
            </a:xfrm>
            <a:prstGeom prst="rect">
              <a:avLst/>
            </a:prstGeom>
            <a:noFill/>
            <a:ln w="9525">
              <a:noFill/>
              <a:miter lim="800000"/>
              <a:headEnd/>
              <a:tailEnd/>
            </a:ln>
          </p:spPr>
          <p:txBody>
            <a:bodyPr>
              <a:spAutoFit/>
            </a:bodyPr>
            <a:lstStyle/>
            <a:p>
              <a:pPr algn="ctr"/>
              <a:r>
                <a:rPr lang="en-US" sz="1400" b="1" dirty="0">
                  <a:solidFill>
                    <a:schemeClr val="tx2"/>
                  </a:solidFill>
                </a:rPr>
                <a:t>Synthesize</a:t>
              </a:r>
            </a:p>
            <a:p>
              <a:pPr algn="ctr"/>
              <a:r>
                <a:rPr lang="en-US" sz="1400" b="1" dirty="0">
                  <a:solidFill>
                    <a:schemeClr val="tx2"/>
                  </a:solidFill>
                </a:rPr>
                <a:t>information</a:t>
              </a:r>
            </a:p>
          </p:txBody>
        </p:sp>
        <p:grpSp>
          <p:nvGrpSpPr>
            <p:cNvPr id="27" name="Group 74">
              <a:extLst>
                <a:ext uri="{FF2B5EF4-FFF2-40B4-BE49-F238E27FC236}">
                  <a16:creationId xmlns:a16="http://schemas.microsoft.com/office/drawing/2014/main" id="{4E75A3BE-D4F5-FA4E-90BC-244587D0D77E}"/>
                </a:ext>
              </a:extLst>
            </p:cNvPr>
            <p:cNvGrpSpPr/>
            <p:nvPr/>
          </p:nvGrpSpPr>
          <p:grpSpPr>
            <a:xfrm>
              <a:off x="5562600" y="1631950"/>
              <a:ext cx="1597025" cy="425450"/>
              <a:chOff x="5562600" y="1631950"/>
              <a:chExt cx="1597025" cy="425450"/>
            </a:xfrm>
          </p:grpSpPr>
          <p:pic>
            <p:nvPicPr>
              <p:cNvPr id="30" name="Picture 25" descr="arrowyellow">
                <a:extLst>
                  <a:ext uri="{FF2B5EF4-FFF2-40B4-BE49-F238E27FC236}">
                    <a16:creationId xmlns:a16="http://schemas.microsoft.com/office/drawing/2014/main" id="{1BCDEE66-0481-C64C-95DB-2298C03A8C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631950"/>
                <a:ext cx="1597025" cy="425450"/>
              </a:xfrm>
              <a:prstGeom prst="rect">
                <a:avLst/>
              </a:prstGeom>
              <a:noFill/>
            </p:spPr>
          </p:pic>
          <p:sp>
            <p:nvSpPr>
              <p:cNvPr id="31" name="Rectangle 26">
                <a:extLst>
                  <a:ext uri="{FF2B5EF4-FFF2-40B4-BE49-F238E27FC236}">
                    <a16:creationId xmlns:a16="http://schemas.microsoft.com/office/drawing/2014/main" id="{684D3808-21D1-2248-A14B-99FCF9BFCCE5}"/>
                  </a:ext>
                </a:extLst>
              </p:cNvPr>
              <p:cNvSpPr>
                <a:spLocks noChangeArrowheads="1"/>
              </p:cNvSpPr>
              <p:nvPr/>
            </p:nvSpPr>
            <p:spPr bwMode="auto">
              <a:xfrm>
                <a:off x="5791200" y="1676400"/>
                <a:ext cx="952500" cy="336550"/>
              </a:xfrm>
              <a:prstGeom prst="rect">
                <a:avLst/>
              </a:prstGeom>
              <a:noFill/>
              <a:ln w="9525">
                <a:noFill/>
                <a:miter lim="800000"/>
                <a:headEnd/>
                <a:tailEnd/>
              </a:ln>
              <a:effectLst/>
            </p:spPr>
            <p:txBody>
              <a:bodyPr wrap="none">
                <a:spAutoFit/>
              </a:bodyPr>
              <a:lstStyle/>
              <a:p>
                <a:r>
                  <a:rPr lang="en-US" sz="1600" b="1" dirty="0"/>
                  <a:t>Analyze</a:t>
                </a:r>
              </a:p>
            </p:txBody>
          </p:sp>
        </p:grpSp>
        <p:sp>
          <p:nvSpPr>
            <p:cNvPr id="28" name="Rectangle 56">
              <a:extLst>
                <a:ext uri="{FF2B5EF4-FFF2-40B4-BE49-F238E27FC236}">
                  <a16:creationId xmlns:a16="http://schemas.microsoft.com/office/drawing/2014/main" id="{E163247A-F52D-2B42-B324-EBC8BBC7030A}"/>
                </a:ext>
              </a:extLst>
            </p:cNvPr>
            <p:cNvSpPr>
              <a:spLocks noChangeArrowheads="1"/>
            </p:cNvSpPr>
            <p:nvPr/>
          </p:nvSpPr>
          <p:spPr bwMode="auto">
            <a:xfrm>
              <a:off x="5595768" y="4234926"/>
              <a:ext cx="1301750" cy="954107"/>
            </a:xfrm>
            <a:prstGeom prst="rect">
              <a:avLst/>
            </a:prstGeom>
            <a:noFill/>
            <a:ln w="9525">
              <a:noFill/>
              <a:miter lim="800000"/>
              <a:headEnd/>
              <a:tailEnd/>
            </a:ln>
          </p:spPr>
          <p:txBody>
            <a:bodyPr>
              <a:spAutoFit/>
            </a:bodyPr>
            <a:lstStyle/>
            <a:p>
              <a:pPr algn="ctr"/>
              <a:r>
                <a:rPr lang="en-US" sz="1400" b="1" dirty="0">
                  <a:solidFill>
                    <a:schemeClr val="tx2"/>
                  </a:solidFill>
                  <a:cs typeface="Arial" pitchFamily="34" charset="0"/>
                </a:rPr>
                <a:t>Draw conclusions and prioritize</a:t>
              </a:r>
            </a:p>
            <a:p>
              <a:pPr algn="ctr"/>
              <a:r>
                <a:rPr lang="en-US" sz="1400" b="1" dirty="0">
                  <a:solidFill>
                    <a:schemeClr val="tx2"/>
                  </a:solidFill>
                  <a:cs typeface="Arial" pitchFamily="34" charset="0"/>
                </a:rPr>
                <a:t>opportunities</a:t>
              </a:r>
            </a:p>
          </p:txBody>
        </p:sp>
        <p:sp>
          <p:nvSpPr>
            <p:cNvPr id="29" name="Rectangle 55">
              <a:extLst>
                <a:ext uri="{FF2B5EF4-FFF2-40B4-BE49-F238E27FC236}">
                  <a16:creationId xmlns:a16="http://schemas.microsoft.com/office/drawing/2014/main" id="{FD89F6F2-A6E8-D242-8BBF-CBA791CAC43B}"/>
                </a:ext>
              </a:extLst>
            </p:cNvPr>
            <p:cNvSpPr>
              <a:spLocks noChangeArrowheads="1"/>
            </p:cNvSpPr>
            <p:nvPr/>
          </p:nvSpPr>
          <p:spPr bwMode="auto">
            <a:xfrm>
              <a:off x="5590635" y="3316278"/>
              <a:ext cx="1302479" cy="523220"/>
            </a:xfrm>
            <a:prstGeom prst="rect">
              <a:avLst/>
            </a:prstGeom>
            <a:noFill/>
            <a:ln w="9525">
              <a:noFill/>
              <a:miter lim="800000"/>
              <a:headEnd/>
              <a:tailEnd/>
            </a:ln>
          </p:spPr>
          <p:txBody>
            <a:bodyPr>
              <a:spAutoFit/>
            </a:bodyPr>
            <a:lstStyle/>
            <a:p>
              <a:pPr algn="ctr"/>
              <a:r>
                <a:rPr lang="en-US" sz="1400" b="1" dirty="0">
                  <a:solidFill>
                    <a:schemeClr val="tx2"/>
                  </a:solidFill>
                  <a:cs typeface="Arial" pitchFamily="34" charset="0"/>
                </a:rPr>
                <a:t>Develop SWOT analysis</a:t>
              </a:r>
            </a:p>
          </p:txBody>
        </p:sp>
      </p:grpSp>
      <p:pic>
        <p:nvPicPr>
          <p:cNvPr id="32" name="Picture 2">
            <a:extLst>
              <a:ext uri="{FF2B5EF4-FFF2-40B4-BE49-F238E27FC236}">
                <a16:creationId xmlns:a16="http://schemas.microsoft.com/office/drawing/2014/main" id="{8CD7B9A9-1E23-B44E-82EC-36D635B423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7909" y="6012056"/>
            <a:ext cx="4012442" cy="326901"/>
          </a:xfrm>
          <a:prstGeom prst="rect">
            <a:avLst/>
          </a:prstGeom>
          <a:noFill/>
          <a:ln w="9525">
            <a:noFill/>
            <a:miter lim="800000"/>
            <a:headEnd/>
            <a:tailEnd/>
          </a:ln>
        </p:spPr>
      </p:pic>
    </p:spTree>
    <p:extLst>
      <p:ext uri="{BB962C8B-B14F-4D97-AF65-F5344CB8AC3E}">
        <p14:creationId xmlns:p14="http://schemas.microsoft.com/office/powerpoint/2010/main" val="2014157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87B117A-1AB3-334E-A6B2-4CF11D8B5E2C}"/>
              </a:ext>
            </a:extLst>
          </p:cNvPr>
          <p:cNvPicPr>
            <a:picLocks noChangeAspect="1"/>
          </p:cNvPicPr>
          <p:nvPr/>
        </p:nvPicPr>
        <p:blipFill>
          <a:blip r:embed="rId2"/>
          <a:stretch>
            <a:fillRect/>
          </a:stretch>
        </p:blipFill>
        <p:spPr>
          <a:xfrm>
            <a:off x="1531937" y="1028541"/>
            <a:ext cx="9128125" cy="5294089"/>
          </a:xfrm>
          <a:prstGeom prst="rect">
            <a:avLst/>
          </a:prstGeom>
        </p:spPr>
      </p:pic>
      <p:sp>
        <p:nvSpPr>
          <p:cNvPr id="4" name="Text Placeholder 3">
            <a:extLst>
              <a:ext uri="{FF2B5EF4-FFF2-40B4-BE49-F238E27FC236}">
                <a16:creationId xmlns:a16="http://schemas.microsoft.com/office/drawing/2014/main" id="{11BAA360-9C20-0B43-8CFF-9B47826FD50C}"/>
              </a:ext>
            </a:extLst>
          </p:cNvPr>
          <p:cNvSpPr>
            <a:spLocks noGrp="1"/>
          </p:cNvSpPr>
          <p:nvPr>
            <p:ph type="body" sz="quarter" idx="15"/>
          </p:nvPr>
        </p:nvSpPr>
        <p:spPr/>
        <p:txBody>
          <a:bodyPr/>
          <a:lstStyle/>
          <a:p>
            <a:endParaRPr lang="en-US"/>
          </a:p>
        </p:txBody>
      </p:sp>
      <p:sp>
        <p:nvSpPr>
          <p:cNvPr id="20" name="Rectangle 19">
            <a:extLst>
              <a:ext uri="{FF2B5EF4-FFF2-40B4-BE49-F238E27FC236}">
                <a16:creationId xmlns:a16="http://schemas.microsoft.com/office/drawing/2014/main" id="{09F7243F-EDCD-314A-A7AF-51D669520F68}"/>
              </a:ext>
            </a:extLst>
          </p:cNvPr>
          <p:cNvSpPr/>
          <p:nvPr/>
        </p:nvSpPr>
        <p:spPr>
          <a:xfrm>
            <a:off x="1074057" y="1028541"/>
            <a:ext cx="10595429" cy="553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40A9B2-47A5-994E-A8FF-A3835635F424}"/>
              </a:ext>
            </a:extLst>
          </p:cNvPr>
          <p:cNvSpPr>
            <a:spLocks noGrp="1"/>
          </p:cNvSpPr>
          <p:nvPr>
            <p:ph type="title"/>
          </p:nvPr>
        </p:nvSpPr>
        <p:spPr/>
        <p:txBody>
          <a:bodyPr/>
          <a:lstStyle/>
          <a:p>
            <a:r>
              <a:rPr lang="en-US" dirty="0"/>
              <a:t>Step 5 – Report:  actionable recommendations</a:t>
            </a:r>
          </a:p>
        </p:txBody>
      </p:sp>
    </p:spTree>
    <p:extLst>
      <p:ext uri="{BB962C8B-B14F-4D97-AF65-F5344CB8AC3E}">
        <p14:creationId xmlns:p14="http://schemas.microsoft.com/office/powerpoint/2010/main" val="3748978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3DEB-B03A-E84F-AFDB-41144EEA4481}"/>
              </a:ext>
            </a:extLst>
          </p:cNvPr>
          <p:cNvSpPr>
            <a:spLocks noGrp="1"/>
          </p:cNvSpPr>
          <p:nvPr>
            <p:ph type="title"/>
          </p:nvPr>
        </p:nvSpPr>
        <p:spPr/>
        <p:txBody>
          <a:bodyPr/>
          <a:lstStyle/>
          <a:p>
            <a:r>
              <a:rPr lang="en-US" sz="3200" dirty="0"/>
              <a:t>The TDMI process leverages a robust tool set.</a:t>
            </a:r>
          </a:p>
        </p:txBody>
      </p:sp>
      <p:sp>
        <p:nvSpPr>
          <p:cNvPr id="4" name="Text Placeholder 3">
            <a:extLst>
              <a:ext uri="{FF2B5EF4-FFF2-40B4-BE49-F238E27FC236}">
                <a16:creationId xmlns:a16="http://schemas.microsoft.com/office/drawing/2014/main" id="{4C4A1C9C-7C4D-E046-A20A-1E996C27373A}"/>
              </a:ext>
            </a:extLst>
          </p:cNvPr>
          <p:cNvSpPr>
            <a:spLocks noGrp="1"/>
          </p:cNvSpPr>
          <p:nvPr>
            <p:ph type="body" sz="quarter" idx="15"/>
          </p:nvPr>
        </p:nvSpPr>
        <p:spPr/>
        <p:txBody>
          <a:bodyPr/>
          <a:lstStyle/>
          <a:p>
            <a:endParaRPr lang="en-US" dirty="0"/>
          </a:p>
        </p:txBody>
      </p:sp>
      <p:grpSp>
        <p:nvGrpSpPr>
          <p:cNvPr id="5" name="Group 104">
            <a:extLst>
              <a:ext uri="{FF2B5EF4-FFF2-40B4-BE49-F238E27FC236}">
                <a16:creationId xmlns:a16="http://schemas.microsoft.com/office/drawing/2014/main" id="{55017BD7-F80B-9A40-ADAF-80BCC9682E4C}"/>
              </a:ext>
            </a:extLst>
          </p:cNvPr>
          <p:cNvGrpSpPr/>
          <p:nvPr/>
        </p:nvGrpSpPr>
        <p:grpSpPr>
          <a:xfrm>
            <a:off x="835152" y="1546189"/>
            <a:ext cx="8885238" cy="4541754"/>
            <a:chOff x="171450" y="1597789"/>
            <a:chExt cx="8885238" cy="4541754"/>
          </a:xfrm>
        </p:grpSpPr>
        <p:grpSp>
          <p:nvGrpSpPr>
            <p:cNvPr id="6" name="Group 103">
              <a:extLst>
                <a:ext uri="{FF2B5EF4-FFF2-40B4-BE49-F238E27FC236}">
                  <a16:creationId xmlns:a16="http://schemas.microsoft.com/office/drawing/2014/main" id="{E62A4DC6-F305-E24B-A87B-7A75E28FB527}"/>
                </a:ext>
              </a:extLst>
            </p:cNvPr>
            <p:cNvGrpSpPr/>
            <p:nvPr/>
          </p:nvGrpSpPr>
          <p:grpSpPr>
            <a:xfrm>
              <a:off x="2039816" y="4396153"/>
              <a:ext cx="2504654" cy="1507792"/>
              <a:chOff x="5298830" y="3915476"/>
              <a:chExt cx="3407332" cy="1777454"/>
            </a:xfrm>
          </p:grpSpPr>
          <p:pic>
            <p:nvPicPr>
              <p:cNvPr id="75" name="Picture 5">
                <a:extLst>
                  <a:ext uri="{FF2B5EF4-FFF2-40B4-BE49-F238E27FC236}">
                    <a16:creationId xmlns:a16="http://schemas.microsoft.com/office/drawing/2014/main" id="{12E19155-8E6A-5441-87D9-5D444EB37B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354676" y="3917705"/>
                <a:ext cx="1351486" cy="1744645"/>
              </a:xfrm>
              <a:prstGeom prst="rect">
                <a:avLst/>
              </a:prstGeom>
              <a:noFill/>
              <a:ln w="9525">
                <a:noFill/>
                <a:miter lim="800000"/>
                <a:headEnd/>
                <a:tailEnd/>
              </a:ln>
              <a:effectLst>
                <a:outerShdw blurRad="50800" dist="50800" dir="5400000" algn="ctr" rotWithShape="0">
                  <a:schemeClr val="tx1"/>
                </a:outerShdw>
              </a:effectLst>
            </p:spPr>
          </p:pic>
          <p:pic>
            <p:nvPicPr>
              <p:cNvPr id="76" name="Picture 4">
                <a:extLst>
                  <a:ext uri="{FF2B5EF4-FFF2-40B4-BE49-F238E27FC236}">
                    <a16:creationId xmlns:a16="http://schemas.microsoft.com/office/drawing/2014/main" id="{1E5B6CA0-484C-B846-B183-FAD816777C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639570" y="3915476"/>
                <a:ext cx="1361516" cy="1754050"/>
              </a:xfrm>
              <a:prstGeom prst="rect">
                <a:avLst/>
              </a:prstGeom>
              <a:noFill/>
              <a:ln w="9525">
                <a:noFill/>
                <a:miter lim="800000"/>
                <a:headEnd/>
                <a:tailEnd/>
              </a:ln>
              <a:effectLst>
                <a:outerShdw blurRad="50800" dist="50800" dir="5400000" algn="ctr" rotWithShape="0">
                  <a:schemeClr val="tx1"/>
                </a:outerShdw>
              </a:effectLst>
            </p:spPr>
          </p:pic>
          <p:pic>
            <p:nvPicPr>
              <p:cNvPr id="77" name="Picture 3">
                <a:extLst>
                  <a:ext uri="{FF2B5EF4-FFF2-40B4-BE49-F238E27FC236}">
                    <a16:creationId xmlns:a16="http://schemas.microsoft.com/office/drawing/2014/main" id="{A71CE2F1-D0D6-E74F-A2A9-5B5960740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904131" y="3917708"/>
                <a:ext cx="1356239" cy="1756261"/>
              </a:xfrm>
              <a:prstGeom prst="rect">
                <a:avLst/>
              </a:prstGeom>
              <a:noFill/>
              <a:ln w="9525">
                <a:noFill/>
                <a:miter lim="800000"/>
                <a:headEnd/>
                <a:tailEnd/>
              </a:ln>
              <a:effectLst>
                <a:outerShdw blurRad="50800" dist="50800" dir="5400000" algn="ctr" rotWithShape="0">
                  <a:schemeClr val="tx1"/>
                </a:outerShdw>
              </a:effectLst>
            </p:spPr>
          </p:pic>
          <p:pic>
            <p:nvPicPr>
              <p:cNvPr id="78" name="Picture 2">
                <a:extLst>
                  <a:ext uri="{FF2B5EF4-FFF2-40B4-BE49-F238E27FC236}">
                    <a16:creationId xmlns:a16="http://schemas.microsoft.com/office/drawing/2014/main" id="{1930A315-A0CB-DC48-ABDC-61700690F8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298830" y="3927231"/>
                <a:ext cx="1358653" cy="1765699"/>
              </a:xfrm>
              <a:prstGeom prst="rect">
                <a:avLst/>
              </a:prstGeom>
              <a:noFill/>
              <a:ln w="9525">
                <a:noFill/>
                <a:miter lim="800000"/>
                <a:headEnd/>
                <a:tailEnd/>
              </a:ln>
              <a:effectLst>
                <a:outerShdw blurRad="50800" dist="50800" dir="5400000" algn="ctr" rotWithShape="0">
                  <a:schemeClr val="tx1"/>
                </a:outerShdw>
              </a:effectLst>
            </p:spPr>
          </p:pic>
        </p:grpSp>
        <p:grpSp>
          <p:nvGrpSpPr>
            <p:cNvPr id="7" name="Group 98">
              <a:extLst>
                <a:ext uri="{FF2B5EF4-FFF2-40B4-BE49-F238E27FC236}">
                  <a16:creationId xmlns:a16="http://schemas.microsoft.com/office/drawing/2014/main" id="{532B4C67-A705-C540-832A-3C807FB65CB1}"/>
                </a:ext>
              </a:extLst>
            </p:cNvPr>
            <p:cNvGrpSpPr/>
            <p:nvPr/>
          </p:nvGrpSpPr>
          <p:grpSpPr>
            <a:xfrm>
              <a:off x="1699339" y="1597789"/>
              <a:ext cx="5696317" cy="2421482"/>
              <a:chOff x="1710224" y="1694813"/>
              <a:chExt cx="5696317" cy="2421482"/>
            </a:xfrm>
          </p:grpSpPr>
          <p:grpSp>
            <p:nvGrpSpPr>
              <p:cNvPr id="35" name="Group 70">
                <a:extLst>
                  <a:ext uri="{FF2B5EF4-FFF2-40B4-BE49-F238E27FC236}">
                    <a16:creationId xmlns:a16="http://schemas.microsoft.com/office/drawing/2014/main" id="{6418E480-0538-534F-AF20-3038041247DB}"/>
                  </a:ext>
                </a:extLst>
              </p:cNvPr>
              <p:cNvGrpSpPr/>
              <p:nvPr/>
            </p:nvGrpSpPr>
            <p:grpSpPr>
              <a:xfrm>
                <a:off x="1710224" y="1694813"/>
                <a:ext cx="1107297" cy="2421482"/>
                <a:chOff x="457200" y="1631950"/>
                <a:chExt cx="1597025" cy="3752850"/>
              </a:xfrm>
            </p:grpSpPr>
            <p:pic>
              <p:nvPicPr>
                <p:cNvPr id="68" name="Picture 47" descr="tankblue">
                  <a:extLst>
                    <a:ext uri="{FF2B5EF4-FFF2-40B4-BE49-F238E27FC236}">
                      <a16:creationId xmlns:a16="http://schemas.microsoft.com/office/drawing/2014/main" id="{E0328A46-0D2B-2F44-82A0-9D4808CB26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133600"/>
                  <a:ext cx="1371600" cy="3251200"/>
                </a:xfrm>
                <a:prstGeom prst="rect">
                  <a:avLst/>
                </a:prstGeom>
                <a:noFill/>
              </p:spPr>
            </p:pic>
            <p:grpSp>
              <p:nvGrpSpPr>
                <p:cNvPr id="69" name="Group 45">
                  <a:extLst>
                    <a:ext uri="{FF2B5EF4-FFF2-40B4-BE49-F238E27FC236}">
                      <a16:creationId xmlns:a16="http://schemas.microsoft.com/office/drawing/2014/main" id="{F5AC556A-0EA3-204D-BA35-C37D862CA77A}"/>
                    </a:ext>
                  </a:extLst>
                </p:cNvPr>
                <p:cNvGrpSpPr>
                  <a:grpSpLocks/>
                </p:cNvGrpSpPr>
                <p:nvPr/>
              </p:nvGrpSpPr>
              <p:grpSpPr bwMode="auto">
                <a:xfrm>
                  <a:off x="457200" y="1631950"/>
                  <a:ext cx="1597025" cy="425450"/>
                  <a:chOff x="288" y="980"/>
                  <a:chExt cx="1006" cy="268"/>
                </a:xfrm>
              </p:grpSpPr>
              <p:pic>
                <p:nvPicPr>
                  <p:cNvPr id="73" name="Picture 21" descr="arrow">
                    <a:extLst>
                      <a:ext uri="{FF2B5EF4-FFF2-40B4-BE49-F238E27FC236}">
                        <a16:creationId xmlns:a16="http://schemas.microsoft.com/office/drawing/2014/main" id="{AC5DC40B-44BC-FC4E-96FD-37B104B418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 y="980"/>
                    <a:ext cx="1006" cy="268"/>
                  </a:xfrm>
                  <a:prstGeom prst="rect">
                    <a:avLst/>
                  </a:prstGeom>
                  <a:noFill/>
                </p:spPr>
              </p:pic>
              <p:sp>
                <p:nvSpPr>
                  <p:cNvPr id="74" name="Rectangle 31">
                    <a:extLst>
                      <a:ext uri="{FF2B5EF4-FFF2-40B4-BE49-F238E27FC236}">
                        <a16:creationId xmlns:a16="http://schemas.microsoft.com/office/drawing/2014/main" id="{50640A34-4C83-8344-A98C-1951C618342D}"/>
                      </a:ext>
                    </a:extLst>
                  </p:cNvPr>
                  <p:cNvSpPr>
                    <a:spLocks noChangeArrowheads="1"/>
                  </p:cNvSpPr>
                  <p:nvPr/>
                </p:nvSpPr>
                <p:spPr bwMode="auto">
                  <a:xfrm>
                    <a:off x="439" y="1008"/>
                    <a:ext cx="561" cy="240"/>
                  </a:xfrm>
                  <a:prstGeom prst="rect">
                    <a:avLst/>
                  </a:prstGeom>
                  <a:noFill/>
                  <a:ln w="9525">
                    <a:noFill/>
                    <a:miter lim="800000"/>
                    <a:headEnd/>
                    <a:tailEnd/>
                  </a:ln>
                  <a:effectLst/>
                </p:spPr>
                <p:txBody>
                  <a:bodyPr wrap="none">
                    <a:spAutoFit/>
                  </a:bodyPr>
                  <a:lstStyle/>
                  <a:p>
                    <a:r>
                      <a:rPr lang="en-US" sz="1000" b="1" dirty="0">
                        <a:solidFill>
                          <a:srgbClr val="163A72"/>
                        </a:solidFill>
                      </a:rPr>
                      <a:t>Qualify</a:t>
                    </a:r>
                  </a:p>
                </p:txBody>
              </p:sp>
            </p:grpSp>
            <p:sp>
              <p:nvSpPr>
                <p:cNvPr id="70" name="Rectangle 43">
                  <a:extLst>
                    <a:ext uri="{FF2B5EF4-FFF2-40B4-BE49-F238E27FC236}">
                      <a16:creationId xmlns:a16="http://schemas.microsoft.com/office/drawing/2014/main" id="{390C48FA-F058-DF4D-A324-2777A62560FF}"/>
                    </a:ext>
                  </a:extLst>
                </p:cNvPr>
                <p:cNvSpPr>
                  <a:spLocks noChangeArrowheads="1"/>
                </p:cNvSpPr>
                <p:nvPr/>
              </p:nvSpPr>
              <p:spPr bwMode="auto">
                <a:xfrm>
                  <a:off x="509893" y="3050451"/>
                  <a:ext cx="1243420" cy="1097092"/>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 Determine whether client is right and ready for TDMI</a:t>
                  </a:r>
                </a:p>
              </p:txBody>
            </p:sp>
            <p:sp>
              <p:nvSpPr>
                <p:cNvPr id="71" name="Rectangle 48">
                  <a:extLst>
                    <a:ext uri="{FF2B5EF4-FFF2-40B4-BE49-F238E27FC236}">
                      <a16:creationId xmlns:a16="http://schemas.microsoft.com/office/drawing/2014/main" id="{BA01D24A-C97F-D741-89E2-86C50A57BC86}"/>
                    </a:ext>
                  </a:extLst>
                </p:cNvPr>
                <p:cNvSpPr>
                  <a:spLocks noChangeArrowheads="1"/>
                </p:cNvSpPr>
                <p:nvPr/>
              </p:nvSpPr>
              <p:spPr bwMode="auto">
                <a:xfrm>
                  <a:off x="478716" y="4235819"/>
                  <a:ext cx="1303338" cy="1097092"/>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Scope project and level of effort with client</a:t>
                  </a:r>
                </a:p>
                <a:p>
                  <a:pPr algn="ctr"/>
                  <a:endParaRPr lang="en-US" sz="800" b="1" dirty="0">
                    <a:solidFill>
                      <a:srgbClr val="163A72"/>
                    </a:solidFill>
                    <a:cs typeface="Arial" pitchFamily="34" charset="0"/>
                  </a:endParaRPr>
                </a:p>
              </p:txBody>
            </p:sp>
            <p:sp>
              <p:nvSpPr>
                <p:cNvPr id="72" name="Rectangle 42">
                  <a:extLst>
                    <a:ext uri="{FF2B5EF4-FFF2-40B4-BE49-F238E27FC236}">
                      <a16:creationId xmlns:a16="http://schemas.microsoft.com/office/drawing/2014/main" id="{EDF7026A-F3CF-964A-B86C-16FFB1F9DE24}"/>
                    </a:ext>
                  </a:extLst>
                </p:cNvPr>
                <p:cNvSpPr>
                  <a:spLocks noChangeArrowheads="1"/>
                </p:cNvSpPr>
                <p:nvPr/>
              </p:nvSpPr>
              <p:spPr bwMode="auto">
                <a:xfrm>
                  <a:off x="533400" y="2438400"/>
                  <a:ext cx="1225862" cy="333898"/>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Engage client</a:t>
                  </a:r>
                </a:p>
              </p:txBody>
            </p:sp>
          </p:grpSp>
          <p:grpSp>
            <p:nvGrpSpPr>
              <p:cNvPr id="36" name="Group 71">
                <a:extLst>
                  <a:ext uri="{FF2B5EF4-FFF2-40B4-BE49-F238E27FC236}">
                    <a16:creationId xmlns:a16="http://schemas.microsoft.com/office/drawing/2014/main" id="{8AF01164-5940-A74D-9B2A-34C31CAEF243}"/>
                  </a:ext>
                </a:extLst>
              </p:cNvPr>
              <p:cNvGrpSpPr/>
              <p:nvPr/>
            </p:nvGrpSpPr>
            <p:grpSpPr>
              <a:xfrm>
                <a:off x="2872555" y="1694813"/>
                <a:ext cx="1107297" cy="2421482"/>
                <a:chOff x="2133600" y="1631950"/>
                <a:chExt cx="1597025" cy="3752850"/>
              </a:xfrm>
            </p:grpSpPr>
            <p:pic>
              <p:nvPicPr>
                <p:cNvPr id="61" name="Picture 48" descr="tankblrown">
                  <a:extLst>
                    <a:ext uri="{FF2B5EF4-FFF2-40B4-BE49-F238E27FC236}">
                      <a16:creationId xmlns:a16="http://schemas.microsoft.com/office/drawing/2014/main" id="{37DCB5B5-2B83-4A45-AF64-6B349F869E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3600" y="2133600"/>
                  <a:ext cx="1371601" cy="3251200"/>
                </a:xfrm>
                <a:prstGeom prst="rect">
                  <a:avLst/>
                </a:prstGeom>
                <a:noFill/>
              </p:spPr>
            </p:pic>
            <p:grpSp>
              <p:nvGrpSpPr>
                <p:cNvPr id="62" name="Group 44">
                  <a:extLst>
                    <a:ext uri="{FF2B5EF4-FFF2-40B4-BE49-F238E27FC236}">
                      <a16:creationId xmlns:a16="http://schemas.microsoft.com/office/drawing/2014/main" id="{393B22DA-AB41-A94E-BD5E-57325635813C}"/>
                    </a:ext>
                  </a:extLst>
                </p:cNvPr>
                <p:cNvGrpSpPr>
                  <a:grpSpLocks/>
                </p:cNvGrpSpPr>
                <p:nvPr/>
              </p:nvGrpSpPr>
              <p:grpSpPr bwMode="auto">
                <a:xfrm>
                  <a:off x="2133600" y="1631950"/>
                  <a:ext cx="1597025" cy="425450"/>
                  <a:chOff x="1344" y="980"/>
                  <a:chExt cx="1006" cy="268"/>
                </a:xfrm>
              </p:grpSpPr>
              <p:pic>
                <p:nvPicPr>
                  <p:cNvPr id="66" name="Picture 23" descr="arrow brown">
                    <a:extLst>
                      <a:ext uri="{FF2B5EF4-FFF2-40B4-BE49-F238E27FC236}">
                        <a16:creationId xmlns:a16="http://schemas.microsoft.com/office/drawing/2014/main" id="{8C9F978C-3DCD-E749-A3E4-979346AB55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44" y="980"/>
                    <a:ext cx="1006" cy="268"/>
                  </a:xfrm>
                  <a:prstGeom prst="rect">
                    <a:avLst/>
                  </a:prstGeom>
                  <a:noFill/>
                </p:spPr>
              </p:pic>
              <p:sp>
                <p:nvSpPr>
                  <p:cNvPr id="67" name="Rectangle 30">
                    <a:extLst>
                      <a:ext uri="{FF2B5EF4-FFF2-40B4-BE49-F238E27FC236}">
                        <a16:creationId xmlns:a16="http://schemas.microsoft.com/office/drawing/2014/main" id="{2DD8BC9F-F4D0-C940-8B6F-DE59ADCB837C}"/>
                      </a:ext>
                    </a:extLst>
                  </p:cNvPr>
                  <p:cNvSpPr>
                    <a:spLocks noChangeArrowheads="1"/>
                  </p:cNvSpPr>
                  <p:nvPr/>
                </p:nvSpPr>
                <p:spPr bwMode="auto">
                  <a:xfrm>
                    <a:off x="1582" y="1008"/>
                    <a:ext cx="412" cy="240"/>
                  </a:xfrm>
                  <a:prstGeom prst="rect">
                    <a:avLst/>
                  </a:prstGeom>
                  <a:noFill/>
                  <a:ln w="9525">
                    <a:noFill/>
                    <a:miter lim="800000"/>
                    <a:headEnd/>
                    <a:tailEnd/>
                  </a:ln>
                  <a:effectLst/>
                </p:spPr>
                <p:txBody>
                  <a:bodyPr wrap="none">
                    <a:spAutoFit/>
                  </a:bodyPr>
                  <a:lstStyle/>
                  <a:p>
                    <a:r>
                      <a:rPr lang="en-US" sz="1000" b="1" dirty="0">
                        <a:solidFill>
                          <a:srgbClr val="163A72"/>
                        </a:solidFill>
                      </a:rPr>
                      <a:t>Plan</a:t>
                    </a:r>
                  </a:p>
                </p:txBody>
              </p:sp>
            </p:grpSp>
            <p:sp>
              <p:nvSpPr>
                <p:cNvPr id="63" name="Rectangle 46">
                  <a:extLst>
                    <a:ext uri="{FF2B5EF4-FFF2-40B4-BE49-F238E27FC236}">
                      <a16:creationId xmlns:a16="http://schemas.microsoft.com/office/drawing/2014/main" id="{E50B823D-9E15-A046-B219-166DCCAE08F9}"/>
                    </a:ext>
                  </a:extLst>
                </p:cNvPr>
                <p:cNvSpPr>
                  <a:spLocks noChangeArrowheads="1"/>
                </p:cNvSpPr>
                <p:nvPr/>
              </p:nvSpPr>
              <p:spPr bwMode="auto">
                <a:xfrm>
                  <a:off x="2164413" y="3064364"/>
                  <a:ext cx="1304075" cy="1097093"/>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Understand what the client asset is and what the client needs to know</a:t>
                  </a:r>
                </a:p>
              </p:txBody>
            </p:sp>
            <p:sp>
              <p:nvSpPr>
                <p:cNvPr id="64" name="Rectangle 47">
                  <a:extLst>
                    <a:ext uri="{FF2B5EF4-FFF2-40B4-BE49-F238E27FC236}">
                      <a16:creationId xmlns:a16="http://schemas.microsoft.com/office/drawing/2014/main" id="{B3080B9D-8E0B-9042-AA68-30191080E157}"/>
                    </a:ext>
                  </a:extLst>
                </p:cNvPr>
                <p:cNvSpPr>
                  <a:spLocks noChangeArrowheads="1"/>
                </p:cNvSpPr>
                <p:nvPr/>
              </p:nvSpPr>
              <p:spPr bwMode="auto">
                <a:xfrm>
                  <a:off x="2151644" y="4256372"/>
                  <a:ext cx="1302480" cy="715496"/>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Develop search strategy</a:t>
                  </a:r>
                </a:p>
              </p:txBody>
            </p:sp>
            <p:sp>
              <p:nvSpPr>
                <p:cNvPr id="65" name="Rectangle 42">
                  <a:extLst>
                    <a:ext uri="{FF2B5EF4-FFF2-40B4-BE49-F238E27FC236}">
                      <a16:creationId xmlns:a16="http://schemas.microsoft.com/office/drawing/2014/main" id="{2D3C8129-C971-7649-92C7-5A1C3A027D15}"/>
                    </a:ext>
                  </a:extLst>
                </p:cNvPr>
                <p:cNvSpPr>
                  <a:spLocks noChangeArrowheads="1"/>
                </p:cNvSpPr>
                <p:nvPr/>
              </p:nvSpPr>
              <p:spPr bwMode="auto">
                <a:xfrm>
                  <a:off x="2209800" y="2438400"/>
                  <a:ext cx="1225862" cy="333898"/>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Meet client</a:t>
                  </a:r>
                </a:p>
              </p:txBody>
            </p:sp>
          </p:grpSp>
          <p:grpSp>
            <p:nvGrpSpPr>
              <p:cNvPr id="37" name="Group 72">
                <a:extLst>
                  <a:ext uri="{FF2B5EF4-FFF2-40B4-BE49-F238E27FC236}">
                    <a16:creationId xmlns:a16="http://schemas.microsoft.com/office/drawing/2014/main" id="{CC237F4F-A2F4-C240-B6EB-0F8EFBE6DF63}"/>
                  </a:ext>
                </a:extLst>
              </p:cNvPr>
              <p:cNvGrpSpPr/>
              <p:nvPr/>
            </p:nvGrpSpPr>
            <p:grpSpPr>
              <a:xfrm>
                <a:off x="4087720" y="1694813"/>
                <a:ext cx="1107297" cy="2421482"/>
                <a:chOff x="3886200" y="1631950"/>
                <a:chExt cx="1597025" cy="3752850"/>
              </a:xfrm>
            </p:grpSpPr>
            <p:pic>
              <p:nvPicPr>
                <p:cNvPr id="54" name="Picture 49" descr="tankbluepurple">
                  <a:extLst>
                    <a:ext uri="{FF2B5EF4-FFF2-40B4-BE49-F238E27FC236}">
                      <a16:creationId xmlns:a16="http://schemas.microsoft.com/office/drawing/2014/main" id="{B3A5BA61-5163-DC4B-90B6-3279EE2937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95725" y="2133600"/>
                  <a:ext cx="1371600" cy="3251200"/>
                </a:xfrm>
                <a:prstGeom prst="rect">
                  <a:avLst/>
                </a:prstGeom>
                <a:noFill/>
              </p:spPr>
            </p:pic>
            <p:grpSp>
              <p:nvGrpSpPr>
                <p:cNvPr id="55" name="Group 43">
                  <a:extLst>
                    <a:ext uri="{FF2B5EF4-FFF2-40B4-BE49-F238E27FC236}">
                      <a16:creationId xmlns:a16="http://schemas.microsoft.com/office/drawing/2014/main" id="{A9C756C0-E14F-774B-AAC0-8241D3E45372}"/>
                    </a:ext>
                  </a:extLst>
                </p:cNvPr>
                <p:cNvGrpSpPr>
                  <a:grpSpLocks/>
                </p:cNvGrpSpPr>
                <p:nvPr/>
              </p:nvGrpSpPr>
              <p:grpSpPr bwMode="auto">
                <a:xfrm>
                  <a:off x="3886200" y="1631950"/>
                  <a:ext cx="1597025" cy="425450"/>
                  <a:chOff x="2448" y="980"/>
                  <a:chExt cx="1006" cy="268"/>
                </a:xfrm>
              </p:grpSpPr>
              <p:pic>
                <p:nvPicPr>
                  <p:cNvPr id="59" name="Picture 22" descr="arrowpurple">
                    <a:extLst>
                      <a:ext uri="{FF2B5EF4-FFF2-40B4-BE49-F238E27FC236}">
                        <a16:creationId xmlns:a16="http://schemas.microsoft.com/office/drawing/2014/main" id="{63C19992-7A28-5F41-B749-9A31A4A6A7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48" y="980"/>
                    <a:ext cx="1006" cy="268"/>
                  </a:xfrm>
                  <a:prstGeom prst="rect">
                    <a:avLst/>
                  </a:prstGeom>
                  <a:noFill/>
                </p:spPr>
              </p:pic>
              <p:sp>
                <p:nvSpPr>
                  <p:cNvPr id="60" name="Rectangle 29">
                    <a:extLst>
                      <a:ext uri="{FF2B5EF4-FFF2-40B4-BE49-F238E27FC236}">
                        <a16:creationId xmlns:a16="http://schemas.microsoft.com/office/drawing/2014/main" id="{43528A3A-4747-2F46-BC92-9391A3A7C7E4}"/>
                      </a:ext>
                    </a:extLst>
                  </p:cNvPr>
                  <p:cNvSpPr>
                    <a:spLocks noChangeArrowheads="1"/>
                  </p:cNvSpPr>
                  <p:nvPr/>
                </p:nvSpPr>
                <p:spPr bwMode="auto">
                  <a:xfrm>
                    <a:off x="2538" y="1008"/>
                    <a:ext cx="689" cy="240"/>
                  </a:xfrm>
                  <a:prstGeom prst="rect">
                    <a:avLst/>
                  </a:prstGeom>
                  <a:noFill/>
                  <a:ln w="9525">
                    <a:noFill/>
                    <a:miter lim="800000"/>
                    <a:headEnd/>
                    <a:tailEnd/>
                  </a:ln>
                  <a:effectLst/>
                </p:spPr>
                <p:txBody>
                  <a:bodyPr wrap="none">
                    <a:spAutoFit/>
                  </a:bodyPr>
                  <a:lstStyle/>
                  <a:p>
                    <a:r>
                      <a:rPr lang="en-US" sz="1000" b="1" dirty="0">
                        <a:solidFill>
                          <a:srgbClr val="163A72"/>
                        </a:solidFill>
                      </a:rPr>
                      <a:t>Research</a:t>
                    </a:r>
                  </a:p>
                </p:txBody>
              </p:sp>
            </p:grpSp>
            <p:sp>
              <p:nvSpPr>
                <p:cNvPr id="56" name="Rectangle 48">
                  <a:extLst>
                    <a:ext uri="{FF2B5EF4-FFF2-40B4-BE49-F238E27FC236}">
                      <a16:creationId xmlns:a16="http://schemas.microsoft.com/office/drawing/2014/main" id="{5A120F19-4CA3-B94E-94E5-B8FDCA90E13A}"/>
                    </a:ext>
                  </a:extLst>
                </p:cNvPr>
                <p:cNvSpPr>
                  <a:spLocks noChangeArrowheads="1"/>
                </p:cNvSpPr>
                <p:nvPr/>
              </p:nvSpPr>
              <p:spPr bwMode="auto">
                <a:xfrm>
                  <a:off x="3925702" y="4258256"/>
                  <a:ext cx="1303336" cy="906293"/>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Capture findings and check in with client</a:t>
                  </a:r>
                </a:p>
              </p:txBody>
            </p:sp>
            <p:sp>
              <p:nvSpPr>
                <p:cNvPr id="57" name="Rectangle 51">
                  <a:extLst>
                    <a:ext uri="{FF2B5EF4-FFF2-40B4-BE49-F238E27FC236}">
                      <a16:creationId xmlns:a16="http://schemas.microsoft.com/office/drawing/2014/main" id="{D0905E3C-75F1-5A4D-A721-DA33BB703A01}"/>
                    </a:ext>
                  </a:extLst>
                </p:cNvPr>
                <p:cNvSpPr>
                  <a:spLocks noChangeArrowheads="1"/>
                </p:cNvSpPr>
                <p:nvPr/>
              </p:nvSpPr>
              <p:spPr bwMode="auto">
                <a:xfrm>
                  <a:off x="3935272" y="3204658"/>
                  <a:ext cx="1302480" cy="715496"/>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Interview primary sources </a:t>
                  </a:r>
                </a:p>
              </p:txBody>
            </p:sp>
            <p:sp>
              <p:nvSpPr>
                <p:cNvPr id="58" name="Rectangle 53">
                  <a:extLst>
                    <a:ext uri="{FF2B5EF4-FFF2-40B4-BE49-F238E27FC236}">
                      <a16:creationId xmlns:a16="http://schemas.microsoft.com/office/drawing/2014/main" id="{77A68A08-94CB-8E45-9325-6EA7F07E92CD}"/>
                    </a:ext>
                  </a:extLst>
                </p:cNvPr>
                <p:cNvSpPr>
                  <a:spLocks noChangeArrowheads="1"/>
                </p:cNvSpPr>
                <p:nvPr/>
              </p:nvSpPr>
              <p:spPr bwMode="auto">
                <a:xfrm>
                  <a:off x="3935687" y="2273309"/>
                  <a:ext cx="1302480" cy="715496"/>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Search secondary sources</a:t>
                  </a:r>
                </a:p>
              </p:txBody>
            </p:sp>
          </p:grpSp>
          <p:grpSp>
            <p:nvGrpSpPr>
              <p:cNvPr id="38" name="Group 75">
                <a:extLst>
                  <a:ext uri="{FF2B5EF4-FFF2-40B4-BE49-F238E27FC236}">
                    <a16:creationId xmlns:a16="http://schemas.microsoft.com/office/drawing/2014/main" id="{744A321E-DADC-F240-BF82-F34D48816756}"/>
                  </a:ext>
                </a:extLst>
              </p:cNvPr>
              <p:cNvGrpSpPr/>
              <p:nvPr/>
            </p:nvGrpSpPr>
            <p:grpSpPr>
              <a:xfrm>
                <a:off x="5250052" y="1694813"/>
                <a:ext cx="1107297" cy="2421482"/>
                <a:chOff x="5562600" y="1631950"/>
                <a:chExt cx="1597025" cy="3752850"/>
              </a:xfrm>
            </p:grpSpPr>
            <p:pic>
              <p:nvPicPr>
                <p:cNvPr id="47" name="Picture 50" descr="tankblue yellow">
                  <a:extLst>
                    <a:ext uri="{FF2B5EF4-FFF2-40B4-BE49-F238E27FC236}">
                      <a16:creationId xmlns:a16="http://schemas.microsoft.com/office/drawing/2014/main" id="{A1D8C498-E9E9-0A4B-AEA1-1E76C464075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2133600"/>
                  <a:ext cx="1371600" cy="3251200"/>
                </a:xfrm>
                <a:prstGeom prst="rect">
                  <a:avLst/>
                </a:prstGeom>
                <a:noFill/>
              </p:spPr>
            </p:pic>
            <p:sp>
              <p:nvSpPr>
                <p:cNvPr id="48" name="Rectangle 54">
                  <a:extLst>
                    <a:ext uri="{FF2B5EF4-FFF2-40B4-BE49-F238E27FC236}">
                      <a16:creationId xmlns:a16="http://schemas.microsoft.com/office/drawing/2014/main" id="{8D51D82C-705B-2B41-BC4C-439C7D79754E}"/>
                    </a:ext>
                  </a:extLst>
                </p:cNvPr>
                <p:cNvSpPr>
                  <a:spLocks noChangeArrowheads="1"/>
                </p:cNvSpPr>
                <p:nvPr/>
              </p:nvSpPr>
              <p:spPr bwMode="auto">
                <a:xfrm>
                  <a:off x="5600701" y="2362200"/>
                  <a:ext cx="1295399" cy="524696"/>
                </a:xfrm>
                <a:prstGeom prst="rect">
                  <a:avLst/>
                </a:prstGeom>
                <a:noFill/>
                <a:ln w="9525">
                  <a:noFill/>
                  <a:miter lim="800000"/>
                  <a:headEnd/>
                  <a:tailEnd/>
                </a:ln>
              </p:spPr>
              <p:txBody>
                <a:bodyPr>
                  <a:spAutoFit/>
                </a:bodyPr>
                <a:lstStyle/>
                <a:p>
                  <a:pPr algn="ctr"/>
                  <a:r>
                    <a:rPr lang="en-US" sz="800" b="1" dirty="0">
                      <a:solidFill>
                        <a:srgbClr val="163A72"/>
                      </a:solidFill>
                    </a:rPr>
                    <a:t>Synthesize</a:t>
                  </a:r>
                </a:p>
                <a:p>
                  <a:pPr algn="ctr"/>
                  <a:r>
                    <a:rPr lang="en-US" sz="800" b="1" dirty="0">
                      <a:solidFill>
                        <a:srgbClr val="163A72"/>
                      </a:solidFill>
                    </a:rPr>
                    <a:t>information</a:t>
                  </a:r>
                </a:p>
              </p:txBody>
            </p:sp>
            <p:grpSp>
              <p:nvGrpSpPr>
                <p:cNvPr id="49" name="Group 74">
                  <a:extLst>
                    <a:ext uri="{FF2B5EF4-FFF2-40B4-BE49-F238E27FC236}">
                      <a16:creationId xmlns:a16="http://schemas.microsoft.com/office/drawing/2014/main" id="{C3E9F9E6-03DC-064C-BB83-9138AD8EA876}"/>
                    </a:ext>
                  </a:extLst>
                </p:cNvPr>
                <p:cNvGrpSpPr/>
                <p:nvPr/>
              </p:nvGrpSpPr>
              <p:grpSpPr>
                <a:xfrm>
                  <a:off x="5562600" y="1631950"/>
                  <a:ext cx="1597025" cy="426047"/>
                  <a:chOff x="5562600" y="1631950"/>
                  <a:chExt cx="1597025" cy="426047"/>
                </a:xfrm>
              </p:grpSpPr>
              <p:pic>
                <p:nvPicPr>
                  <p:cNvPr id="52" name="Picture 25" descr="arrowyellow">
                    <a:extLst>
                      <a:ext uri="{FF2B5EF4-FFF2-40B4-BE49-F238E27FC236}">
                        <a16:creationId xmlns:a16="http://schemas.microsoft.com/office/drawing/2014/main" id="{CB846D84-F8F4-C848-8C11-BD95F094EA4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62600" y="1631950"/>
                    <a:ext cx="1597025" cy="425450"/>
                  </a:xfrm>
                  <a:prstGeom prst="rect">
                    <a:avLst/>
                  </a:prstGeom>
                  <a:noFill/>
                </p:spPr>
              </p:pic>
              <p:sp>
                <p:nvSpPr>
                  <p:cNvPr id="53" name="Rectangle 26">
                    <a:extLst>
                      <a:ext uri="{FF2B5EF4-FFF2-40B4-BE49-F238E27FC236}">
                        <a16:creationId xmlns:a16="http://schemas.microsoft.com/office/drawing/2014/main" id="{C97BCFD6-CE33-DE4E-B91C-3C00E6E3F2E5}"/>
                      </a:ext>
                    </a:extLst>
                  </p:cNvPr>
                  <p:cNvSpPr>
                    <a:spLocks noChangeArrowheads="1"/>
                  </p:cNvSpPr>
                  <p:nvPr/>
                </p:nvSpPr>
                <p:spPr bwMode="auto">
                  <a:xfrm>
                    <a:off x="5791200" y="1676400"/>
                    <a:ext cx="962242" cy="381597"/>
                  </a:xfrm>
                  <a:prstGeom prst="rect">
                    <a:avLst/>
                  </a:prstGeom>
                  <a:noFill/>
                  <a:ln w="9525">
                    <a:noFill/>
                    <a:miter lim="800000"/>
                    <a:headEnd/>
                    <a:tailEnd/>
                  </a:ln>
                  <a:effectLst/>
                </p:spPr>
                <p:txBody>
                  <a:bodyPr wrap="none">
                    <a:spAutoFit/>
                  </a:bodyPr>
                  <a:lstStyle/>
                  <a:p>
                    <a:r>
                      <a:rPr lang="en-US" sz="1000" b="1" dirty="0">
                        <a:solidFill>
                          <a:srgbClr val="163A72"/>
                        </a:solidFill>
                      </a:rPr>
                      <a:t>Analyze</a:t>
                    </a:r>
                  </a:p>
                </p:txBody>
              </p:sp>
            </p:grpSp>
            <p:sp>
              <p:nvSpPr>
                <p:cNvPr id="50" name="Rectangle 56">
                  <a:extLst>
                    <a:ext uri="{FF2B5EF4-FFF2-40B4-BE49-F238E27FC236}">
                      <a16:creationId xmlns:a16="http://schemas.microsoft.com/office/drawing/2014/main" id="{496071BD-8A86-9645-B49A-EE7FE5328370}"/>
                    </a:ext>
                  </a:extLst>
                </p:cNvPr>
                <p:cNvSpPr>
                  <a:spLocks noChangeArrowheads="1"/>
                </p:cNvSpPr>
                <p:nvPr/>
              </p:nvSpPr>
              <p:spPr bwMode="auto">
                <a:xfrm>
                  <a:off x="5595768" y="4234925"/>
                  <a:ext cx="1301750" cy="906293"/>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Draw conclusions and prioritize</a:t>
                  </a:r>
                </a:p>
                <a:p>
                  <a:pPr algn="ctr"/>
                  <a:r>
                    <a:rPr lang="en-US" sz="800" b="1" dirty="0">
                      <a:solidFill>
                        <a:srgbClr val="163A72"/>
                      </a:solidFill>
                      <a:cs typeface="Arial" pitchFamily="34" charset="0"/>
                    </a:rPr>
                    <a:t>opportunities</a:t>
                  </a:r>
                </a:p>
              </p:txBody>
            </p:sp>
            <p:sp>
              <p:nvSpPr>
                <p:cNvPr id="51" name="Rectangle 55">
                  <a:extLst>
                    <a:ext uri="{FF2B5EF4-FFF2-40B4-BE49-F238E27FC236}">
                      <a16:creationId xmlns:a16="http://schemas.microsoft.com/office/drawing/2014/main" id="{02139E02-58F9-5847-B325-DFA364CAB3D7}"/>
                    </a:ext>
                  </a:extLst>
                </p:cNvPr>
                <p:cNvSpPr>
                  <a:spLocks noChangeArrowheads="1"/>
                </p:cNvSpPr>
                <p:nvPr/>
              </p:nvSpPr>
              <p:spPr bwMode="auto">
                <a:xfrm>
                  <a:off x="5590635" y="3316277"/>
                  <a:ext cx="1302480" cy="715496"/>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Develop SWOT analysis</a:t>
                  </a:r>
                </a:p>
              </p:txBody>
            </p:sp>
          </p:grpSp>
          <p:grpSp>
            <p:nvGrpSpPr>
              <p:cNvPr id="39" name="Group 76">
                <a:extLst>
                  <a:ext uri="{FF2B5EF4-FFF2-40B4-BE49-F238E27FC236}">
                    <a16:creationId xmlns:a16="http://schemas.microsoft.com/office/drawing/2014/main" id="{013F40A7-134F-F94B-B37C-10A019B2E1CE}"/>
                  </a:ext>
                </a:extLst>
              </p:cNvPr>
              <p:cNvGrpSpPr/>
              <p:nvPr/>
            </p:nvGrpSpPr>
            <p:grpSpPr>
              <a:xfrm>
                <a:off x="6437354" y="1694813"/>
                <a:ext cx="969187" cy="2421482"/>
                <a:chOff x="7275015" y="1631950"/>
                <a:chExt cx="1397833" cy="3752850"/>
              </a:xfrm>
            </p:grpSpPr>
            <p:pic>
              <p:nvPicPr>
                <p:cNvPr id="40" name="Picture 51" descr="tankgreen">
                  <a:extLst>
                    <a:ext uri="{FF2B5EF4-FFF2-40B4-BE49-F238E27FC236}">
                      <a16:creationId xmlns:a16="http://schemas.microsoft.com/office/drawing/2014/main" id="{B292A5A9-F4E6-DC4A-A570-B24BDB9E334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94563" y="2133600"/>
                  <a:ext cx="1371600" cy="3251200"/>
                </a:xfrm>
                <a:prstGeom prst="rect">
                  <a:avLst/>
                </a:prstGeom>
                <a:noFill/>
              </p:spPr>
            </p:pic>
            <p:grpSp>
              <p:nvGrpSpPr>
                <p:cNvPr id="41" name="Group 40">
                  <a:extLst>
                    <a:ext uri="{FF2B5EF4-FFF2-40B4-BE49-F238E27FC236}">
                      <a16:creationId xmlns:a16="http://schemas.microsoft.com/office/drawing/2014/main" id="{E9159A70-0280-1F4E-910C-6EEF89A75344}"/>
                    </a:ext>
                  </a:extLst>
                </p:cNvPr>
                <p:cNvGrpSpPr>
                  <a:grpSpLocks/>
                </p:cNvGrpSpPr>
                <p:nvPr/>
              </p:nvGrpSpPr>
              <p:grpSpPr bwMode="auto">
                <a:xfrm>
                  <a:off x="7296150" y="1631950"/>
                  <a:ext cx="1368425" cy="425450"/>
                  <a:chOff x="4608" y="980"/>
                  <a:chExt cx="862" cy="268"/>
                </a:xfrm>
              </p:grpSpPr>
              <p:pic>
                <p:nvPicPr>
                  <p:cNvPr id="45" name="Picture 27" descr="ArrowGreenStop">
                    <a:extLst>
                      <a:ext uri="{FF2B5EF4-FFF2-40B4-BE49-F238E27FC236}">
                        <a16:creationId xmlns:a16="http://schemas.microsoft.com/office/drawing/2014/main" id="{7EBB5D49-17B2-7E4A-B9EF-959FCEBFC35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08" y="980"/>
                    <a:ext cx="862" cy="268"/>
                  </a:xfrm>
                  <a:prstGeom prst="rect">
                    <a:avLst/>
                  </a:prstGeom>
                  <a:noFill/>
                </p:spPr>
              </p:pic>
              <p:sp>
                <p:nvSpPr>
                  <p:cNvPr id="46" name="Rectangle 28">
                    <a:extLst>
                      <a:ext uri="{FF2B5EF4-FFF2-40B4-BE49-F238E27FC236}">
                        <a16:creationId xmlns:a16="http://schemas.microsoft.com/office/drawing/2014/main" id="{21B9EB7C-6F65-C54F-BEB3-13FB7C01E8D5}"/>
                      </a:ext>
                    </a:extLst>
                  </p:cNvPr>
                  <p:cNvSpPr>
                    <a:spLocks noChangeArrowheads="1"/>
                  </p:cNvSpPr>
                  <p:nvPr/>
                </p:nvSpPr>
                <p:spPr bwMode="auto">
                  <a:xfrm>
                    <a:off x="4752" y="1008"/>
                    <a:ext cx="544" cy="240"/>
                  </a:xfrm>
                  <a:prstGeom prst="rect">
                    <a:avLst/>
                  </a:prstGeom>
                  <a:noFill/>
                  <a:ln w="9525">
                    <a:noFill/>
                    <a:miter lim="800000"/>
                    <a:headEnd/>
                    <a:tailEnd/>
                  </a:ln>
                  <a:effectLst/>
                </p:spPr>
                <p:txBody>
                  <a:bodyPr wrap="none">
                    <a:spAutoFit/>
                  </a:bodyPr>
                  <a:lstStyle/>
                  <a:p>
                    <a:r>
                      <a:rPr lang="en-US" sz="1000" b="1" dirty="0">
                        <a:solidFill>
                          <a:srgbClr val="163A72"/>
                        </a:solidFill>
                      </a:rPr>
                      <a:t>Report</a:t>
                    </a:r>
                  </a:p>
                </p:txBody>
              </p:sp>
            </p:grpSp>
            <p:sp>
              <p:nvSpPr>
                <p:cNvPr id="42" name="Rectangle 57">
                  <a:extLst>
                    <a:ext uri="{FF2B5EF4-FFF2-40B4-BE49-F238E27FC236}">
                      <a16:creationId xmlns:a16="http://schemas.microsoft.com/office/drawing/2014/main" id="{D3152AE2-500D-FD45-A4C0-65281718DC00}"/>
                    </a:ext>
                  </a:extLst>
                </p:cNvPr>
                <p:cNvSpPr>
                  <a:spLocks noChangeArrowheads="1"/>
                </p:cNvSpPr>
                <p:nvPr/>
              </p:nvSpPr>
              <p:spPr bwMode="auto">
                <a:xfrm>
                  <a:off x="7328454" y="4206062"/>
                  <a:ext cx="1302479" cy="1097093"/>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Profile best opportunities</a:t>
                  </a:r>
                </a:p>
                <a:p>
                  <a:pPr algn="ctr"/>
                  <a:r>
                    <a:rPr lang="en-US" sz="800" b="1" dirty="0">
                      <a:solidFill>
                        <a:srgbClr val="163A72"/>
                      </a:solidFill>
                      <a:cs typeface="Arial" pitchFamily="34" charset="0"/>
                    </a:rPr>
                    <a:t>and recommend actions</a:t>
                  </a:r>
                </a:p>
              </p:txBody>
            </p:sp>
            <p:sp>
              <p:nvSpPr>
                <p:cNvPr id="43" name="Rectangle 59">
                  <a:extLst>
                    <a:ext uri="{FF2B5EF4-FFF2-40B4-BE49-F238E27FC236}">
                      <a16:creationId xmlns:a16="http://schemas.microsoft.com/office/drawing/2014/main" id="{6E121158-2DEF-594A-A783-9969BE7E7036}"/>
                    </a:ext>
                  </a:extLst>
                </p:cNvPr>
                <p:cNvSpPr>
                  <a:spLocks noChangeArrowheads="1"/>
                </p:cNvSpPr>
                <p:nvPr/>
              </p:nvSpPr>
              <p:spPr bwMode="auto">
                <a:xfrm>
                  <a:off x="7276195" y="3322450"/>
                  <a:ext cx="1396653" cy="524696"/>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Deliver findings to client</a:t>
                  </a:r>
                </a:p>
              </p:txBody>
            </p:sp>
            <p:sp>
              <p:nvSpPr>
                <p:cNvPr id="44" name="Rectangle 59">
                  <a:extLst>
                    <a:ext uri="{FF2B5EF4-FFF2-40B4-BE49-F238E27FC236}">
                      <a16:creationId xmlns:a16="http://schemas.microsoft.com/office/drawing/2014/main" id="{215FE80C-3DC9-8843-86B3-933CB301E72B}"/>
                    </a:ext>
                  </a:extLst>
                </p:cNvPr>
                <p:cNvSpPr>
                  <a:spLocks noChangeArrowheads="1"/>
                </p:cNvSpPr>
                <p:nvPr/>
              </p:nvSpPr>
              <p:spPr bwMode="auto">
                <a:xfrm>
                  <a:off x="7275015" y="2349780"/>
                  <a:ext cx="1396653" cy="524696"/>
                </a:xfrm>
                <a:prstGeom prst="rect">
                  <a:avLst/>
                </a:prstGeom>
                <a:noFill/>
                <a:ln w="9525">
                  <a:noFill/>
                  <a:miter lim="800000"/>
                  <a:headEnd/>
                  <a:tailEnd/>
                </a:ln>
              </p:spPr>
              <p:txBody>
                <a:bodyPr>
                  <a:spAutoFit/>
                </a:bodyPr>
                <a:lstStyle/>
                <a:p>
                  <a:pPr algn="ctr"/>
                  <a:r>
                    <a:rPr lang="en-US" sz="800" b="1" dirty="0">
                      <a:solidFill>
                        <a:srgbClr val="163A72"/>
                      </a:solidFill>
                      <a:cs typeface="Arial" pitchFamily="34" charset="0"/>
                    </a:rPr>
                    <a:t>Document</a:t>
                  </a:r>
                </a:p>
                <a:p>
                  <a:pPr algn="ctr"/>
                  <a:r>
                    <a:rPr lang="en-US" sz="800" b="1" dirty="0">
                      <a:solidFill>
                        <a:srgbClr val="163A72"/>
                      </a:solidFill>
                      <a:cs typeface="Arial" pitchFamily="34" charset="0"/>
                    </a:rPr>
                    <a:t>findings</a:t>
                  </a:r>
                </a:p>
              </p:txBody>
            </p:sp>
          </p:grpSp>
        </p:grpSp>
        <p:pic>
          <p:nvPicPr>
            <p:cNvPr id="8" name="Picture 6">
              <a:extLst>
                <a:ext uri="{FF2B5EF4-FFF2-40B4-BE49-F238E27FC236}">
                  <a16:creationId xmlns:a16="http://schemas.microsoft.com/office/drawing/2014/main" id="{83B21734-21D9-DE4F-91F8-D0C3C6BED3E3}"/>
                </a:ext>
              </a:extLst>
            </p:cNvPr>
            <p:cNvPicPr>
              <a:picLocks noChangeAspect="1" noChangeArrowheads="1"/>
            </p:cNvPicPr>
            <p:nvPr/>
          </p:nvPicPr>
          <p:blipFill>
            <a:blip r:embed="rId16" cstate="print">
              <a:lum bright="2000" contrast="12000"/>
              <a:extLst>
                <a:ext uri="{28A0092B-C50C-407E-A947-70E740481C1C}">
                  <a14:useLocalDpi xmlns:a14="http://schemas.microsoft.com/office/drawing/2010/main" val="0"/>
                </a:ext>
              </a:extLst>
            </a:blip>
            <a:srcRect/>
            <a:stretch>
              <a:fillRect/>
            </a:stretch>
          </p:blipFill>
          <p:spPr bwMode="auto">
            <a:xfrm>
              <a:off x="4363469" y="4612194"/>
              <a:ext cx="1552977" cy="1125999"/>
            </a:xfrm>
            <a:prstGeom prst="rect">
              <a:avLst/>
            </a:prstGeom>
            <a:noFill/>
            <a:ln w="9525">
              <a:solidFill>
                <a:schemeClr val="tx1"/>
              </a:solidFill>
              <a:miter lim="800000"/>
              <a:headEnd/>
              <a:tailEnd/>
            </a:ln>
          </p:spPr>
        </p:pic>
        <p:grpSp>
          <p:nvGrpSpPr>
            <p:cNvPr id="9" name="Group 44">
              <a:extLst>
                <a:ext uri="{FF2B5EF4-FFF2-40B4-BE49-F238E27FC236}">
                  <a16:creationId xmlns:a16="http://schemas.microsoft.com/office/drawing/2014/main" id="{75CC00D1-9E49-8A43-A94A-891A54F24563}"/>
                </a:ext>
              </a:extLst>
            </p:cNvPr>
            <p:cNvGrpSpPr>
              <a:grpSpLocks/>
            </p:cNvGrpSpPr>
            <p:nvPr/>
          </p:nvGrpSpPr>
          <p:grpSpPr bwMode="auto">
            <a:xfrm>
              <a:off x="5135791" y="4800600"/>
              <a:ext cx="1885495" cy="1284514"/>
              <a:chOff x="674" y="960"/>
              <a:chExt cx="4323" cy="3024"/>
            </a:xfrm>
          </p:grpSpPr>
          <p:grpSp>
            <p:nvGrpSpPr>
              <p:cNvPr id="21" name="Group 3">
                <a:extLst>
                  <a:ext uri="{FF2B5EF4-FFF2-40B4-BE49-F238E27FC236}">
                    <a16:creationId xmlns:a16="http://schemas.microsoft.com/office/drawing/2014/main" id="{7DBEFC28-356A-7F48-9BCE-A307FB0311A4}"/>
                  </a:ext>
                </a:extLst>
              </p:cNvPr>
              <p:cNvGrpSpPr>
                <a:grpSpLocks/>
              </p:cNvGrpSpPr>
              <p:nvPr/>
            </p:nvGrpSpPr>
            <p:grpSpPr bwMode="auto">
              <a:xfrm>
                <a:off x="1104" y="960"/>
                <a:ext cx="3360" cy="2880"/>
                <a:chOff x="1728" y="288"/>
                <a:chExt cx="3360" cy="2880"/>
              </a:xfrm>
            </p:grpSpPr>
            <p:sp>
              <p:nvSpPr>
                <p:cNvPr id="23" name="Rectangle 4">
                  <a:extLst>
                    <a:ext uri="{FF2B5EF4-FFF2-40B4-BE49-F238E27FC236}">
                      <a16:creationId xmlns:a16="http://schemas.microsoft.com/office/drawing/2014/main" id="{CED57AC0-F176-5947-B5A0-8F08CC0DF996}"/>
                    </a:ext>
                  </a:extLst>
                </p:cNvPr>
                <p:cNvSpPr>
                  <a:spLocks noChangeArrowheads="1"/>
                </p:cNvSpPr>
                <p:nvPr/>
              </p:nvSpPr>
              <p:spPr bwMode="auto">
                <a:xfrm>
                  <a:off x="2160" y="672"/>
                  <a:ext cx="1488" cy="1248"/>
                </a:xfrm>
                <a:prstGeom prst="rect">
                  <a:avLst/>
                </a:prstGeom>
                <a:solidFill>
                  <a:srgbClr val="99CC00">
                    <a:alpha val="50000"/>
                  </a:srgbClr>
                </a:solidFill>
                <a:ln w="9525">
                  <a:solidFill>
                    <a:schemeClr val="tx1"/>
                  </a:solidFill>
                  <a:miter lim="800000"/>
                  <a:headEnd/>
                  <a:tailEnd/>
                </a:ln>
                <a:effectLst/>
              </p:spPr>
              <p:txBody>
                <a:bodyPr wrap="none" anchor="ctr"/>
                <a:lstStyle/>
                <a:p>
                  <a:endParaRPr lang="en-US" dirty="0">
                    <a:solidFill>
                      <a:srgbClr val="163A72"/>
                    </a:solidFill>
                  </a:endParaRPr>
                </a:p>
              </p:txBody>
            </p:sp>
            <p:sp>
              <p:nvSpPr>
                <p:cNvPr id="24" name="Rectangle 5">
                  <a:extLst>
                    <a:ext uri="{FF2B5EF4-FFF2-40B4-BE49-F238E27FC236}">
                      <a16:creationId xmlns:a16="http://schemas.microsoft.com/office/drawing/2014/main" id="{1530C838-1998-B241-9270-C57DA07EB7DF}"/>
                    </a:ext>
                  </a:extLst>
                </p:cNvPr>
                <p:cNvSpPr>
                  <a:spLocks noChangeArrowheads="1"/>
                </p:cNvSpPr>
                <p:nvPr/>
              </p:nvSpPr>
              <p:spPr bwMode="auto">
                <a:xfrm>
                  <a:off x="3648" y="672"/>
                  <a:ext cx="1440" cy="1248"/>
                </a:xfrm>
                <a:prstGeom prst="rect">
                  <a:avLst/>
                </a:prstGeom>
                <a:solidFill>
                  <a:srgbClr val="FF6600">
                    <a:alpha val="50000"/>
                  </a:srgbClr>
                </a:solidFill>
                <a:ln w="9525">
                  <a:solidFill>
                    <a:schemeClr val="tx1"/>
                  </a:solidFill>
                  <a:miter lim="800000"/>
                  <a:headEnd/>
                  <a:tailEnd/>
                </a:ln>
                <a:effectLst/>
              </p:spPr>
              <p:txBody>
                <a:bodyPr wrap="none" anchor="ctr"/>
                <a:lstStyle/>
                <a:p>
                  <a:endParaRPr lang="en-US" dirty="0">
                    <a:solidFill>
                      <a:srgbClr val="163A72"/>
                    </a:solidFill>
                  </a:endParaRPr>
                </a:p>
              </p:txBody>
            </p:sp>
            <p:sp>
              <p:nvSpPr>
                <p:cNvPr id="25" name="Rectangle 6">
                  <a:extLst>
                    <a:ext uri="{FF2B5EF4-FFF2-40B4-BE49-F238E27FC236}">
                      <a16:creationId xmlns:a16="http://schemas.microsoft.com/office/drawing/2014/main" id="{414BD4A1-A9F0-F44B-AD8C-23E403C83276}"/>
                    </a:ext>
                  </a:extLst>
                </p:cNvPr>
                <p:cNvSpPr>
                  <a:spLocks noChangeArrowheads="1"/>
                </p:cNvSpPr>
                <p:nvPr/>
              </p:nvSpPr>
              <p:spPr bwMode="auto">
                <a:xfrm>
                  <a:off x="3641" y="288"/>
                  <a:ext cx="1447" cy="384"/>
                </a:xfrm>
                <a:prstGeom prst="rect">
                  <a:avLst/>
                </a:prstGeom>
                <a:solidFill>
                  <a:srgbClr val="FF0000">
                    <a:alpha val="75000"/>
                  </a:srgbClr>
                </a:solidFill>
                <a:ln w="9525">
                  <a:solidFill>
                    <a:schemeClr val="tx1"/>
                  </a:solidFill>
                  <a:miter lim="800000"/>
                  <a:headEnd/>
                  <a:tailEnd/>
                </a:ln>
                <a:effectLst/>
              </p:spPr>
              <p:txBody>
                <a:bodyPr wrap="none" anchor="ctr"/>
                <a:lstStyle/>
                <a:p>
                  <a:pPr algn="ctr" eaLnBrk="0" hangingPunct="0"/>
                  <a:r>
                    <a:rPr lang="en-US" sz="2000" dirty="0">
                      <a:solidFill>
                        <a:srgbClr val="163A72"/>
                      </a:solidFill>
                    </a:rPr>
                    <a:t> </a:t>
                  </a:r>
                </a:p>
              </p:txBody>
            </p:sp>
            <p:sp>
              <p:nvSpPr>
                <p:cNvPr id="26" name="Rectangle 7">
                  <a:extLst>
                    <a:ext uri="{FF2B5EF4-FFF2-40B4-BE49-F238E27FC236}">
                      <a16:creationId xmlns:a16="http://schemas.microsoft.com/office/drawing/2014/main" id="{1ED749EF-8B3B-8448-A9FA-6ED8BE604208}"/>
                    </a:ext>
                  </a:extLst>
                </p:cNvPr>
                <p:cNvSpPr>
                  <a:spLocks noChangeArrowheads="1"/>
                </p:cNvSpPr>
                <p:nvPr/>
              </p:nvSpPr>
              <p:spPr bwMode="auto">
                <a:xfrm>
                  <a:off x="2160" y="288"/>
                  <a:ext cx="1488" cy="384"/>
                </a:xfrm>
                <a:prstGeom prst="rect">
                  <a:avLst/>
                </a:prstGeom>
                <a:solidFill>
                  <a:srgbClr val="008000">
                    <a:alpha val="75000"/>
                  </a:srgbClr>
                </a:solidFill>
                <a:ln w="9525">
                  <a:solidFill>
                    <a:schemeClr val="tx1"/>
                  </a:solidFill>
                  <a:miter lim="800000"/>
                  <a:headEnd/>
                  <a:tailEnd/>
                </a:ln>
                <a:effectLst/>
              </p:spPr>
              <p:txBody>
                <a:bodyPr wrap="none" anchor="ctr"/>
                <a:lstStyle/>
                <a:p>
                  <a:pPr algn="ctr" eaLnBrk="0" hangingPunct="0"/>
                  <a:r>
                    <a:rPr lang="en-US" sz="2000" dirty="0">
                      <a:solidFill>
                        <a:srgbClr val="163A72"/>
                      </a:solidFill>
                    </a:rPr>
                    <a:t> </a:t>
                  </a:r>
                </a:p>
              </p:txBody>
            </p:sp>
            <p:sp>
              <p:nvSpPr>
                <p:cNvPr id="27" name="Rectangle 8">
                  <a:extLst>
                    <a:ext uri="{FF2B5EF4-FFF2-40B4-BE49-F238E27FC236}">
                      <a16:creationId xmlns:a16="http://schemas.microsoft.com/office/drawing/2014/main" id="{4EC266D3-E6D7-0048-90E6-D0826FF5FAB0}"/>
                    </a:ext>
                  </a:extLst>
                </p:cNvPr>
                <p:cNvSpPr>
                  <a:spLocks noChangeArrowheads="1"/>
                </p:cNvSpPr>
                <p:nvPr/>
              </p:nvSpPr>
              <p:spPr bwMode="auto">
                <a:xfrm>
                  <a:off x="3648" y="1920"/>
                  <a:ext cx="1440" cy="1248"/>
                </a:xfrm>
                <a:prstGeom prst="rect">
                  <a:avLst/>
                </a:prstGeom>
                <a:solidFill>
                  <a:srgbClr val="000080">
                    <a:alpha val="50000"/>
                  </a:srgbClr>
                </a:solidFill>
                <a:ln w="9525">
                  <a:solidFill>
                    <a:schemeClr val="tx1"/>
                  </a:solidFill>
                  <a:miter lim="800000"/>
                  <a:headEnd/>
                  <a:tailEnd/>
                </a:ln>
                <a:effectLst/>
              </p:spPr>
              <p:txBody>
                <a:bodyPr wrap="none" anchor="ctr"/>
                <a:lstStyle/>
                <a:p>
                  <a:endParaRPr lang="en-US" dirty="0">
                    <a:solidFill>
                      <a:srgbClr val="163A72"/>
                    </a:solidFill>
                  </a:endParaRPr>
                </a:p>
              </p:txBody>
            </p:sp>
            <p:sp>
              <p:nvSpPr>
                <p:cNvPr id="28" name="Rectangle 9">
                  <a:extLst>
                    <a:ext uri="{FF2B5EF4-FFF2-40B4-BE49-F238E27FC236}">
                      <a16:creationId xmlns:a16="http://schemas.microsoft.com/office/drawing/2014/main" id="{0445E5C7-7580-9548-A16F-39670AD70E87}"/>
                    </a:ext>
                  </a:extLst>
                </p:cNvPr>
                <p:cNvSpPr>
                  <a:spLocks noChangeArrowheads="1"/>
                </p:cNvSpPr>
                <p:nvPr/>
              </p:nvSpPr>
              <p:spPr bwMode="auto">
                <a:xfrm>
                  <a:off x="2160" y="1920"/>
                  <a:ext cx="1488" cy="1248"/>
                </a:xfrm>
                <a:prstGeom prst="rect">
                  <a:avLst/>
                </a:prstGeom>
                <a:solidFill>
                  <a:srgbClr val="008080">
                    <a:alpha val="50000"/>
                  </a:srgbClr>
                </a:solidFill>
                <a:ln w="9525">
                  <a:solidFill>
                    <a:schemeClr val="tx1"/>
                  </a:solidFill>
                  <a:miter lim="800000"/>
                  <a:headEnd/>
                  <a:tailEnd/>
                </a:ln>
                <a:effectLst/>
              </p:spPr>
              <p:txBody>
                <a:bodyPr wrap="none" anchor="ctr"/>
                <a:lstStyle/>
                <a:p>
                  <a:endParaRPr lang="en-US" dirty="0">
                    <a:solidFill>
                      <a:srgbClr val="163A72"/>
                    </a:solidFill>
                  </a:endParaRPr>
                </a:p>
              </p:txBody>
            </p:sp>
            <p:sp>
              <p:nvSpPr>
                <p:cNvPr id="29" name="Rectangle 10">
                  <a:extLst>
                    <a:ext uri="{FF2B5EF4-FFF2-40B4-BE49-F238E27FC236}">
                      <a16:creationId xmlns:a16="http://schemas.microsoft.com/office/drawing/2014/main" id="{E7C9B3B1-2272-D242-B37B-A95A64A12101}"/>
                    </a:ext>
                  </a:extLst>
                </p:cNvPr>
                <p:cNvSpPr>
                  <a:spLocks noChangeArrowheads="1"/>
                </p:cNvSpPr>
                <p:nvPr/>
              </p:nvSpPr>
              <p:spPr bwMode="auto">
                <a:xfrm rot="10800000">
                  <a:off x="1728" y="1920"/>
                  <a:ext cx="432" cy="1248"/>
                </a:xfrm>
                <a:prstGeom prst="rect">
                  <a:avLst/>
                </a:prstGeom>
                <a:solidFill>
                  <a:srgbClr val="3366FF">
                    <a:alpha val="75000"/>
                  </a:srgbClr>
                </a:solidFill>
                <a:ln w="9525">
                  <a:solidFill>
                    <a:schemeClr val="tx1"/>
                  </a:solidFill>
                  <a:miter lim="800000"/>
                  <a:headEnd/>
                  <a:tailEnd/>
                </a:ln>
                <a:effectLst/>
              </p:spPr>
              <p:txBody>
                <a:bodyPr vert="eaVert" wrap="none" anchor="ctr"/>
                <a:lstStyle/>
                <a:p>
                  <a:pPr algn="ctr" eaLnBrk="0" hangingPunct="0"/>
                  <a:endParaRPr lang="en-US" sz="2000" dirty="0">
                    <a:solidFill>
                      <a:srgbClr val="163A72"/>
                    </a:solidFill>
                  </a:endParaRPr>
                </a:p>
              </p:txBody>
            </p:sp>
            <p:sp>
              <p:nvSpPr>
                <p:cNvPr id="30" name="Rectangle 11">
                  <a:extLst>
                    <a:ext uri="{FF2B5EF4-FFF2-40B4-BE49-F238E27FC236}">
                      <a16:creationId xmlns:a16="http://schemas.microsoft.com/office/drawing/2014/main" id="{4FFEEACA-6AB8-2845-A9D6-411189E3788C}"/>
                    </a:ext>
                  </a:extLst>
                </p:cNvPr>
                <p:cNvSpPr>
                  <a:spLocks noChangeArrowheads="1"/>
                </p:cNvSpPr>
                <p:nvPr/>
              </p:nvSpPr>
              <p:spPr bwMode="auto">
                <a:xfrm rot="10800000">
                  <a:off x="1728" y="672"/>
                  <a:ext cx="432" cy="1248"/>
                </a:xfrm>
                <a:prstGeom prst="rect">
                  <a:avLst/>
                </a:prstGeom>
                <a:solidFill>
                  <a:srgbClr val="FFFF00">
                    <a:alpha val="75000"/>
                  </a:srgbClr>
                </a:solidFill>
                <a:ln w="9525">
                  <a:solidFill>
                    <a:schemeClr val="tx1"/>
                  </a:solidFill>
                  <a:miter lim="800000"/>
                  <a:headEnd/>
                  <a:tailEnd/>
                </a:ln>
                <a:effectLst/>
              </p:spPr>
              <p:txBody>
                <a:bodyPr vert="eaVert" wrap="none" anchor="ctr"/>
                <a:lstStyle/>
                <a:p>
                  <a:pPr algn="ctr" rtl="1" eaLnBrk="0" hangingPunct="0"/>
                  <a:endParaRPr lang="en-US" sz="2000" dirty="0">
                    <a:solidFill>
                      <a:srgbClr val="163A72"/>
                    </a:solidFill>
                  </a:endParaRPr>
                </a:p>
              </p:txBody>
            </p:sp>
            <p:sp>
              <p:nvSpPr>
                <p:cNvPr id="31" name="Text Box 12">
                  <a:extLst>
                    <a:ext uri="{FF2B5EF4-FFF2-40B4-BE49-F238E27FC236}">
                      <a16:creationId xmlns:a16="http://schemas.microsoft.com/office/drawing/2014/main" id="{293FC354-C8FC-E843-8325-2B36B8DABD85}"/>
                    </a:ext>
                  </a:extLst>
                </p:cNvPr>
                <p:cNvSpPr txBox="1">
                  <a:spLocks noChangeArrowheads="1"/>
                </p:cNvSpPr>
                <p:nvPr/>
              </p:nvSpPr>
              <p:spPr bwMode="auto">
                <a:xfrm>
                  <a:off x="2400" y="1008"/>
                  <a:ext cx="1008" cy="942"/>
                </a:xfrm>
                <a:prstGeom prst="rect">
                  <a:avLst/>
                </a:prstGeom>
                <a:noFill/>
                <a:ln w="9525" algn="ctr">
                  <a:noFill/>
                  <a:miter lim="800000"/>
                  <a:headEnd/>
                  <a:tailEnd/>
                </a:ln>
                <a:effectLst/>
              </p:spPr>
              <p:txBody>
                <a:bodyPr>
                  <a:spAutoFit/>
                </a:bodyPr>
                <a:lstStyle/>
                <a:p>
                  <a:pPr algn="ctr" eaLnBrk="0" hangingPunct="0">
                    <a:spcBef>
                      <a:spcPct val="50000"/>
                    </a:spcBef>
                  </a:pPr>
                  <a:r>
                    <a:rPr lang="en-US" sz="2000" b="1" dirty="0">
                      <a:solidFill>
                        <a:srgbClr val="FFFFFF"/>
                      </a:solidFill>
                    </a:rPr>
                    <a:t>S</a:t>
                  </a:r>
                </a:p>
              </p:txBody>
            </p:sp>
            <p:sp>
              <p:nvSpPr>
                <p:cNvPr id="32" name="Text Box 13">
                  <a:extLst>
                    <a:ext uri="{FF2B5EF4-FFF2-40B4-BE49-F238E27FC236}">
                      <a16:creationId xmlns:a16="http://schemas.microsoft.com/office/drawing/2014/main" id="{3A9CCD99-E7BA-E341-A0E7-CC9D2C2FEFCA}"/>
                    </a:ext>
                  </a:extLst>
                </p:cNvPr>
                <p:cNvSpPr txBox="1">
                  <a:spLocks noChangeArrowheads="1"/>
                </p:cNvSpPr>
                <p:nvPr/>
              </p:nvSpPr>
              <p:spPr bwMode="auto">
                <a:xfrm>
                  <a:off x="3888" y="2208"/>
                  <a:ext cx="1008" cy="942"/>
                </a:xfrm>
                <a:prstGeom prst="rect">
                  <a:avLst/>
                </a:prstGeom>
                <a:noFill/>
                <a:ln w="9525" algn="ctr">
                  <a:noFill/>
                  <a:miter lim="800000"/>
                  <a:headEnd/>
                  <a:tailEnd/>
                </a:ln>
                <a:effectLst/>
              </p:spPr>
              <p:txBody>
                <a:bodyPr>
                  <a:spAutoFit/>
                </a:bodyPr>
                <a:lstStyle/>
                <a:p>
                  <a:pPr algn="ctr" eaLnBrk="0" hangingPunct="0">
                    <a:spcBef>
                      <a:spcPct val="50000"/>
                    </a:spcBef>
                  </a:pPr>
                  <a:r>
                    <a:rPr lang="en-US" sz="2000" b="1" dirty="0">
                      <a:solidFill>
                        <a:srgbClr val="FFFFFF"/>
                      </a:solidFill>
                    </a:rPr>
                    <a:t>T</a:t>
                  </a:r>
                </a:p>
              </p:txBody>
            </p:sp>
            <p:sp>
              <p:nvSpPr>
                <p:cNvPr id="33" name="Text Box 14">
                  <a:extLst>
                    <a:ext uri="{FF2B5EF4-FFF2-40B4-BE49-F238E27FC236}">
                      <a16:creationId xmlns:a16="http://schemas.microsoft.com/office/drawing/2014/main" id="{3F60B973-4994-E845-A35E-0925A95BA9E6}"/>
                    </a:ext>
                  </a:extLst>
                </p:cNvPr>
                <p:cNvSpPr txBox="1">
                  <a:spLocks noChangeArrowheads="1"/>
                </p:cNvSpPr>
                <p:nvPr/>
              </p:nvSpPr>
              <p:spPr bwMode="auto">
                <a:xfrm>
                  <a:off x="2400" y="2208"/>
                  <a:ext cx="1008" cy="942"/>
                </a:xfrm>
                <a:prstGeom prst="rect">
                  <a:avLst/>
                </a:prstGeom>
                <a:noFill/>
                <a:ln w="9525" algn="ctr">
                  <a:noFill/>
                  <a:miter lim="800000"/>
                  <a:headEnd/>
                  <a:tailEnd/>
                </a:ln>
                <a:effectLst/>
              </p:spPr>
              <p:txBody>
                <a:bodyPr>
                  <a:spAutoFit/>
                </a:bodyPr>
                <a:lstStyle/>
                <a:p>
                  <a:pPr algn="ctr" eaLnBrk="0" hangingPunct="0">
                    <a:spcBef>
                      <a:spcPct val="50000"/>
                    </a:spcBef>
                  </a:pPr>
                  <a:r>
                    <a:rPr lang="en-US" sz="2000" b="1" dirty="0">
                      <a:solidFill>
                        <a:srgbClr val="FFFFFF"/>
                      </a:solidFill>
                    </a:rPr>
                    <a:t>O</a:t>
                  </a:r>
                </a:p>
              </p:txBody>
            </p:sp>
            <p:sp>
              <p:nvSpPr>
                <p:cNvPr id="34" name="Text Box 15">
                  <a:extLst>
                    <a:ext uri="{FF2B5EF4-FFF2-40B4-BE49-F238E27FC236}">
                      <a16:creationId xmlns:a16="http://schemas.microsoft.com/office/drawing/2014/main" id="{E17DE4EE-98C5-F147-B692-B03C32F8426B}"/>
                    </a:ext>
                  </a:extLst>
                </p:cNvPr>
                <p:cNvSpPr txBox="1">
                  <a:spLocks noChangeArrowheads="1"/>
                </p:cNvSpPr>
                <p:nvPr/>
              </p:nvSpPr>
              <p:spPr bwMode="auto">
                <a:xfrm>
                  <a:off x="3840" y="1008"/>
                  <a:ext cx="1008" cy="942"/>
                </a:xfrm>
                <a:prstGeom prst="rect">
                  <a:avLst/>
                </a:prstGeom>
                <a:noFill/>
                <a:ln w="9525" algn="ctr">
                  <a:noFill/>
                  <a:miter lim="800000"/>
                  <a:headEnd/>
                  <a:tailEnd/>
                </a:ln>
                <a:effectLst/>
              </p:spPr>
              <p:txBody>
                <a:bodyPr>
                  <a:spAutoFit/>
                </a:bodyPr>
                <a:lstStyle/>
                <a:p>
                  <a:pPr algn="ctr" eaLnBrk="0" hangingPunct="0">
                    <a:spcBef>
                      <a:spcPct val="50000"/>
                    </a:spcBef>
                  </a:pPr>
                  <a:r>
                    <a:rPr lang="en-US" sz="2000" b="1" dirty="0">
                      <a:solidFill>
                        <a:srgbClr val="FFFFFF"/>
                      </a:solidFill>
                    </a:rPr>
                    <a:t>W</a:t>
                  </a:r>
                </a:p>
              </p:txBody>
            </p:sp>
          </p:grpSp>
          <p:sp>
            <p:nvSpPr>
              <p:cNvPr id="22" name="Rectangle 8">
                <a:extLst>
                  <a:ext uri="{FF2B5EF4-FFF2-40B4-BE49-F238E27FC236}">
                    <a16:creationId xmlns:a16="http://schemas.microsoft.com/office/drawing/2014/main" id="{C99BFB62-2F7C-E843-ACE2-AC565B79A4DB}"/>
                  </a:ext>
                </a:extLst>
              </p:cNvPr>
              <p:cNvSpPr>
                <a:spLocks noChangeArrowheads="1"/>
              </p:cNvSpPr>
              <p:nvPr/>
            </p:nvSpPr>
            <p:spPr bwMode="auto">
              <a:xfrm>
                <a:off x="674" y="3696"/>
                <a:ext cx="4323" cy="288"/>
              </a:xfrm>
              <a:prstGeom prst="rect">
                <a:avLst/>
              </a:prstGeom>
              <a:noFill/>
              <a:ln w="9525" algn="ctr">
                <a:noFill/>
                <a:miter lim="800000"/>
                <a:headEnd/>
                <a:tailEnd/>
              </a:ln>
            </p:spPr>
            <p:txBody>
              <a:bodyPr>
                <a:spAutoFit/>
              </a:bodyPr>
              <a:lstStyle/>
              <a:p>
                <a:pPr algn="ctr" eaLnBrk="0" hangingPunct="0"/>
                <a:r>
                  <a:rPr lang="en-US" sz="2400" dirty="0">
                    <a:solidFill>
                      <a:srgbClr val="E83430"/>
                    </a:solidFill>
                  </a:rPr>
                  <a:t> </a:t>
                </a:r>
              </a:p>
            </p:txBody>
          </p:sp>
        </p:grpSp>
        <p:sp>
          <p:nvSpPr>
            <p:cNvPr id="10" name="Line 24">
              <a:extLst>
                <a:ext uri="{FF2B5EF4-FFF2-40B4-BE49-F238E27FC236}">
                  <a16:creationId xmlns:a16="http://schemas.microsoft.com/office/drawing/2014/main" id="{E376E8AB-67D9-1847-9752-C6FEBF40717E}"/>
                </a:ext>
              </a:extLst>
            </p:cNvPr>
            <p:cNvSpPr>
              <a:spLocks noChangeShapeType="1"/>
            </p:cNvSpPr>
            <p:nvPr/>
          </p:nvSpPr>
          <p:spPr bwMode="auto">
            <a:xfrm flipH="1">
              <a:off x="1240971" y="3965639"/>
              <a:ext cx="917576" cy="704332"/>
            </a:xfrm>
            <a:prstGeom prst="line">
              <a:avLst/>
            </a:prstGeom>
            <a:noFill/>
            <a:ln w="88900">
              <a:solidFill>
                <a:schemeClr val="tx2"/>
              </a:solidFill>
              <a:round/>
              <a:headEnd type="oval" w="med" len="med"/>
              <a:tailEnd type="stealth" w="med" len="med"/>
            </a:ln>
          </p:spPr>
          <p:txBody>
            <a:bodyPr wrap="square">
              <a:spAutoFit/>
            </a:bodyPr>
            <a:lstStyle/>
            <a:p>
              <a:endParaRPr lang="en-US" dirty="0">
                <a:solidFill>
                  <a:srgbClr val="163A72"/>
                </a:solidFill>
              </a:endParaRPr>
            </a:p>
          </p:txBody>
        </p:sp>
        <p:sp>
          <p:nvSpPr>
            <p:cNvPr id="11" name="Line 25">
              <a:extLst>
                <a:ext uri="{FF2B5EF4-FFF2-40B4-BE49-F238E27FC236}">
                  <a16:creationId xmlns:a16="http://schemas.microsoft.com/office/drawing/2014/main" id="{04D5DBE6-8FCD-A644-A7AF-95AE2141D3A0}"/>
                </a:ext>
              </a:extLst>
            </p:cNvPr>
            <p:cNvSpPr>
              <a:spLocks noChangeShapeType="1"/>
            </p:cNvSpPr>
            <p:nvPr/>
          </p:nvSpPr>
          <p:spPr bwMode="auto">
            <a:xfrm flipH="1">
              <a:off x="3145970" y="4005942"/>
              <a:ext cx="250373" cy="729343"/>
            </a:xfrm>
            <a:prstGeom prst="line">
              <a:avLst/>
            </a:prstGeom>
            <a:noFill/>
            <a:ln w="88900">
              <a:solidFill>
                <a:schemeClr val="tx2"/>
              </a:solidFill>
              <a:round/>
              <a:headEnd type="oval" w="med" len="med"/>
              <a:tailEnd type="stealth" w="med" len="med"/>
            </a:ln>
          </p:spPr>
          <p:txBody>
            <a:bodyPr wrap="square">
              <a:spAutoFit/>
            </a:bodyPr>
            <a:lstStyle/>
            <a:p>
              <a:endParaRPr lang="en-US" dirty="0">
                <a:solidFill>
                  <a:srgbClr val="163A72"/>
                </a:solidFill>
              </a:endParaRPr>
            </a:p>
          </p:txBody>
        </p:sp>
        <p:sp>
          <p:nvSpPr>
            <p:cNvPr id="12" name="Line 26">
              <a:extLst>
                <a:ext uri="{FF2B5EF4-FFF2-40B4-BE49-F238E27FC236}">
                  <a16:creationId xmlns:a16="http://schemas.microsoft.com/office/drawing/2014/main" id="{478DA432-9343-4344-8BB0-C7540E96D349}"/>
                </a:ext>
              </a:extLst>
            </p:cNvPr>
            <p:cNvSpPr>
              <a:spLocks noChangeShapeType="1"/>
            </p:cNvSpPr>
            <p:nvPr/>
          </p:nvSpPr>
          <p:spPr bwMode="auto">
            <a:xfrm>
              <a:off x="4572682" y="3988090"/>
              <a:ext cx="315004" cy="627453"/>
            </a:xfrm>
            <a:prstGeom prst="line">
              <a:avLst/>
            </a:prstGeom>
            <a:noFill/>
            <a:ln w="88900">
              <a:solidFill>
                <a:schemeClr val="tx2"/>
              </a:solidFill>
              <a:round/>
              <a:headEnd type="oval" w="med" len="med"/>
              <a:tailEnd type="stealth" w="med" len="med"/>
            </a:ln>
          </p:spPr>
          <p:txBody>
            <a:bodyPr wrap="square">
              <a:spAutoFit/>
            </a:bodyPr>
            <a:lstStyle/>
            <a:p>
              <a:endParaRPr lang="en-US" dirty="0">
                <a:solidFill>
                  <a:srgbClr val="163A72"/>
                </a:solidFill>
              </a:endParaRPr>
            </a:p>
          </p:txBody>
        </p:sp>
        <p:sp>
          <p:nvSpPr>
            <p:cNvPr id="13" name="Line 27">
              <a:extLst>
                <a:ext uri="{FF2B5EF4-FFF2-40B4-BE49-F238E27FC236}">
                  <a16:creationId xmlns:a16="http://schemas.microsoft.com/office/drawing/2014/main" id="{AB01319A-C63B-1E4C-8718-3EF268A68DBF}"/>
                </a:ext>
              </a:extLst>
            </p:cNvPr>
            <p:cNvSpPr>
              <a:spLocks noChangeShapeType="1"/>
            </p:cNvSpPr>
            <p:nvPr/>
          </p:nvSpPr>
          <p:spPr bwMode="auto">
            <a:xfrm>
              <a:off x="5744256" y="3963824"/>
              <a:ext cx="580344" cy="902089"/>
            </a:xfrm>
            <a:prstGeom prst="line">
              <a:avLst/>
            </a:prstGeom>
            <a:noFill/>
            <a:ln w="88900">
              <a:solidFill>
                <a:schemeClr val="tx2"/>
              </a:solidFill>
              <a:round/>
              <a:headEnd type="oval" w="med" len="med"/>
              <a:tailEnd type="stealth" w="med" len="med"/>
            </a:ln>
          </p:spPr>
          <p:txBody>
            <a:bodyPr wrap="square">
              <a:spAutoFit/>
            </a:bodyPr>
            <a:lstStyle/>
            <a:p>
              <a:endParaRPr lang="en-US" dirty="0">
                <a:solidFill>
                  <a:srgbClr val="163A72"/>
                </a:solidFill>
              </a:endParaRPr>
            </a:p>
          </p:txBody>
        </p:sp>
        <p:sp>
          <p:nvSpPr>
            <p:cNvPr id="14" name="Line 28">
              <a:extLst>
                <a:ext uri="{FF2B5EF4-FFF2-40B4-BE49-F238E27FC236}">
                  <a16:creationId xmlns:a16="http://schemas.microsoft.com/office/drawing/2014/main" id="{ED761EFB-9B7D-5145-9BE2-3F98056CB749}"/>
                </a:ext>
              </a:extLst>
            </p:cNvPr>
            <p:cNvSpPr>
              <a:spLocks noChangeShapeType="1"/>
            </p:cNvSpPr>
            <p:nvPr/>
          </p:nvSpPr>
          <p:spPr bwMode="auto">
            <a:xfrm>
              <a:off x="6912429" y="3918857"/>
              <a:ext cx="537709" cy="689720"/>
            </a:xfrm>
            <a:prstGeom prst="line">
              <a:avLst/>
            </a:prstGeom>
            <a:noFill/>
            <a:ln w="88900">
              <a:solidFill>
                <a:schemeClr val="tx2"/>
              </a:solidFill>
              <a:round/>
              <a:headEnd type="oval" w="med" len="med"/>
              <a:tailEnd type="stealth" w="med" len="med"/>
            </a:ln>
          </p:spPr>
          <p:txBody>
            <a:bodyPr wrap="square">
              <a:spAutoFit/>
            </a:bodyPr>
            <a:lstStyle/>
            <a:p>
              <a:endParaRPr lang="en-US" dirty="0">
                <a:solidFill>
                  <a:srgbClr val="163A72"/>
                </a:solidFill>
              </a:endParaRPr>
            </a:p>
          </p:txBody>
        </p:sp>
        <p:pic>
          <p:nvPicPr>
            <p:cNvPr id="15" name="Picture 2">
              <a:extLst>
                <a:ext uri="{FF2B5EF4-FFF2-40B4-BE49-F238E27FC236}">
                  <a16:creationId xmlns:a16="http://schemas.microsoft.com/office/drawing/2014/main" id="{B6003C59-0BFC-6B4A-952D-3B958C818DC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0768" y="4572000"/>
              <a:ext cx="1095188" cy="1425424"/>
            </a:xfrm>
            <a:prstGeom prst="rect">
              <a:avLst/>
            </a:prstGeom>
            <a:noFill/>
            <a:ln w="9525">
              <a:solidFill>
                <a:schemeClr val="tx1"/>
              </a:solidFill>
              <a:miter lim="800000"/>
              <a:headEnd/>
              <a:tailEnd/>
            </a:ln>
          </p:spPr>
        </p:pic>
        <p:pic>
          <p:nvPicPr>
            <p:cNvPr id="16" name="Picture 3">
              <a:extLst>
                <a:ext uri="{FF2B5EF4-FFF2-40B4-BE49-F238E27FC236}">
                  <a16:creationId xmlns:a16="http://schemas.microsoft.com/office/drawing/2014/main" id="{CE035184-E317-7E4D-9D4A-7FE6F327574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1610" y="4702628"/>
              <a:ext cx="1113183" cy="1436915"/>
            </a:xfrm>
            <a:prstGeom prst="rect">
              <a:avLst/>
            </a:prstGeom>
            <a:noFill/>
            <a:ln w="9525">
              <a:solidFill>
                <a:schemeClr val="tx1"/>
              </a:solidFill>
              <a:miter lim="800000"/>
              <a:headEnd/>
              <a:tailEnd/>
            </a:ln>
          </p:spPr>
        </p:pic>
        <p:sp>
          <p:nvSpPr>
            <p:cNvPr id="17" name="Text Box 47">
              <a:extLst>
                <a:ext uri="{FF2B5EF4-FFF2-40B4-BE49-F238E27FC236}">
                  <a16:creationId xmlns:a16="http://schemas.microsoft.com/office/drawing/2014/main" id="{B6B3CB20-F6BA-C24B-8B3D-A12631683124}"/>
                </a:ext>
              </a:extLst>
            </p:cNvPr>
            <p:cNvSpPr txBox="1">
              <a:spLocks noChangeArrowheads="1"/>
            </p:cNvSpPr>
            <p:nvPr/>
          </p:nvSpPr>
          <p:spPr bwMode="auto">
            <a:xfrm>
              <a:off x="2455863" y="2540064"/>
              <a:ext cx="6111875" cy="701675"/>
            </a:xfrm>
            <a:prstGeom prst="rect">
              <a:avLst/>
            </a:prstGeom>
            <a:noFill/>
            <a:ln w="9525" algn="ctr">
              <a:noFill/>
              <a:miter lim="800000"/>
              <a:headEnd/>
              <a:tailEnd/>
            </a:ln>
          </p:spPr>
          <p:txBody>
            <a:bodyPr>
              <a:spAutoFit/>
            </a:bodyPr>
            <a:lstStyle/>
            <a:p>
              <a:pPr eaLnBrk="0" hangingPunct="0">
                <a:spcBef>
                  <a:spcPct val="50000"/>
                </a:spcBef>
              </a:pPr>
              <a:r>
                <a:rPr lang="en-US" sz="4000" dirty="0">
                  <a:solidFill>
                    <a:srgbClr val="163A72"/>
                  </a:solidFill>
                  <a:latin typeface="Arial Black" pitchFamily="34" charset="0"/>
                </a:rPr>
                <a:t>Proven Process</a:t>
              </a:r>
            </a:p>
          </p:txBody>
        </p:sp>
        <p:sp>
          <p:nvSpPr>
            <p:cNvPr id="18" name="Text Box 48">
              <a:extLst>
                <a:ext uri="{FF2B5EF4-FFF2-40B4-BE49-F238E27FC236}">
                  <a16:creationId xmlns:a16="http://schemas.microsoft.com/office/drawing/2014/main" id="{C278EB2B-0F1A-A143-83AE-7C46DAFB8974}"/>
                </a:ext>
              </a:extLst>
            </p:cNvPr>
            <p:cNvSpPr txBox="1">
              <a:spLocks noChangeArrowheads="1"/>
            </p:cNvSpPr>
            <p:nvPr/>
          </p:nvSpPr>
          <p:spPr bwMode="auto">
            <a:xfrm>
              <a:off x="2239963" y="4759389"/>
              <a:ext cx="6111875" cy="701675"/>
            </a:xfrm>
            <a:prstGeom prst="rect">
              <a:avLst/>
            </a:prstGeom>
            <a:noFill/>
            <a:ln w="9525" algn="ctr">
              <a:noFill/>
              <a:miter lim="800000"/>
              <a:headEnd/>
              <a:tailEnd/>
            </a:ln>
          </p:spPr>
          <p:txBody>
            <a:bodyPr>
              <a:spAutoFit/>
            </a:bodyPr>
            <a:lstStyle/>
            <a:p>
              <a:pPr eaLnBrk="0" hangingPunct="0">
                <a:spcBef>
                  <a:spcPct val="50000"/>
                </a:spcBef>
              </a:pPr>
              <a:r>
                <a:rPr lang="en-US" sz="4000" dirty="0">
                  <a:solidFill>
                    <a:srgbClr val="163A72"/>
                  </a:solidFill>
                  <a:latin typeface="Arial Black" pitchFamily="34" charset="0"/>
                </a:rPr>
                <a:t>Robust Tool Set</a:t>
              </a:r>
            </a:p>
          </p:txBody>
        </p:sp>
        <p:sp>
          <p:nvSpPr>
            <p:cNvPr id="19" name="Oval 45">
              <a:extLst>
                <a:ext uri="{FF2B5EF4-FFF2-40B4-BE49-F238E27FC236}">
                  <a16:creationId xmlns:a16="http://schemas.microsoft.com/office/drawing/2014/main" id="{E4A73C12-86B6-C24C-967A-B317701F96D7}"/>
                </a:ext>
              </a:extLst>
            </p:cNvPr>
            <p:cNvSpPr>
              <a:spLocks noChangeArrowheads="1"/>
            </p:cNvSpPr>
            <p:nvPr/>
          </p:nvSpPr>
          <p:spPr bwMode="auto">
            <a:xfrm>
              <a:off x="613002" y="2168768"/>
              <a:ext cx="7696200" cy="1855381"/>
            </a:xfrm>
            <a:prstGeom prst="ellipse">
              <a:avLst/>
            </a:prstGeom>
            <a:solidFill>
              <a:srgbClr val="FFCC99">
                <a:alpha val="54901"/>
              </a:srgbClr>
            </a:solidFill>
            <a:ln w="25400" algn="ctr">
              <a:solidFill>
                <a:schemeClr val="tx2"/>
              </a:solidFill>
              <a:round/>
              <a:headEnd/>
              <a:tailEnd/>
            </a:ln>
          </p:spPr>
          <p:txBody>
            <a:bodyPr wrap="none" anchor="ctr"/>
            <a:lstStyle/>
            <a:p>
              <a:pPr algn="ctr" eaLnBrk="0" hangingPunct="0">
                <a:spcBef>
                  <a:spcPct val="50000"/>
                </a:spcBef>
              </a:pPr>
              <a:endParaRPr lang="en-US" dirty="0">
                <a:solidFill>
                  <a:srgbClr val="163A72"/>
                </a:solidFill>
              </a:endParaRPr>
            </a:p>
          </p:txBody>
        </p:sp>
        <p:sp>
          <p:nvSpPr>
            <p:cNvPr id="20" name="Oval 46">
              <a:extLst>
                <a:ext uri="{FF2B5EF4-FFF2-40B4-BE49-F238E27FC236}">
                  <a16:creationId xmlns:a16="http://schemas.microsoft.com/office/drawing/2014/main" id="{9AE87767-EBBF-DD4F-B2E2-A64C991EA8D6}"/>
                </a:ext>
              </a:extLst>
            </p:cNvPr>
            <p:cNvSpPr>
              <a:spLocks noChangeArrowheads="1"/>
            </p:cNvSpPr>
            <p:nvPr/>
          </p:nvSpPr>
          <p:spPr bwMode="auto">
            <a:xfrm>
              <a:off x="171450" y="4489937"/>
              <a:ext cx="8885238" cy="1219201"/>
            </a:xfrm>
            <a:prstGeom prst="ellipse">
              <a:avLst/>
            </a:prstGeom>
            <a:solidFill>
              <a:srgbClr val="FFCC99">
                <a:alpha val="54901"/>
              </a:srgbClr>
            </a:solidFill>
            <a:ln w="25400" algn="ctr">
              <a:solidFill>
                <a:schemeClr val="tx2"/>
              </a:solidFill>
              <a:round/>
              <a:headEnd/>
              <a:tailEnd/>
            </a:ln>
          </p:spPr>
          <p:txBody>
            <a:bodyPr wrap="none" anchor="ctr"/>
            <a:lstStyle/>
            <a:p>
              <a:pPr algn="ctr" eaLnBrk="0" hangingPunct="0">
                <a:spcBef>
                  <a:spcPct val="50000"/>
                </a:spcBef>
              </a:pPr>
              <a:endParaRPr lang="en-US" dirty="0">
                <a:solidFill>
                  <a:srgbClr val="163A72"/>
                </a:solidFill>
              </a:endParaRPr>
            </a:p>
          </p:txBody>
        </p:sp>
      </p:grpSp>
    </p:spTree>
    <p:extLst>
      <p:ext uri="{BB962C8B-B14F-4D97-AF65-F5344CB8AC3E}">
        <p14:creationId xmlns:p14="http://schemas.microsoft.com/office/powerpoint/2010/main" val="1635893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188F-0B4F-FD4A-A3FB-FFEEDDBCE1D2}"/>
              </a:ext>
            </a:extLst>
          </p:cNvPr>
          <p:cNvSpPr>
            <a:spLocks noGrp="1"/>
          </p:cNvSpPr>
          <p:nvPr>
            <p:ph type="ctrTitle"/>
          </p:nvPr>
        </p:nvSpPr>
        <p:spPr>
          <a:xfrm>
            <a:off x="2432304" y="2761488"/>
            <a:ext cx="8659368" cy="667512"/>
          </a:xfrm>
        </p:spPr>
        <p:txBody>
          <a:bodyPr/>
          <a:lstStyle/>
          <a:p>
            <a:r>
              <a:rPr lang="en-US" dirty="0"/>
              <a:t>Questions?</a:t>
            </a:r>
          </a:p>
        </p:txBody>
      </p:sp>
      <p:sp>
        <p:nvSpPr>
          <p:cNvPr id="3" name="Subtitle 2">
            <a:extLst>
              <a:ext uri="{FF2B5EF4-FFF2-40B4-BE49-F238E27FC236}">
                <a16:creationId xmlns:a16="http://schemas.microsoft.com/office/drawing/2014/main" id="{724710FE-C377-004E-A2B9-324C973EB451}"/>
              </a:ext>
            </a:extLst>
          </p:cNvPr>
          <p:cNvSpPr>
            <a:spLocks noGrp="1"/>
          </p:cNvSpPr>
          <p:nvPr>
            <p:ph type="subTitle" idx="1"/>
          </p:nvPr>
        </p:nvSpPr>
        <p:spPr>
          <a:xfrm>
            <a:off x="2432304" y="4743626"/>
            <a:ext cx="3164628" cy="1014984"/>
          </a:xfrm>
        </p:spPr>
        <p:txBody>
          <a:bodyPr/>
          <a:lstStyle/>
          <a:p>
            <a:r>
              <a:rPr lang="en-US" dirty="0"/>
              <a:t>Mike Osbourne</a:t>
            </a:r>
          </a:p>
          <a:p>
            <a:r>
              <a:rPr lang="en-US" dirty="0"/>
              <a:t>mjosbourne@rti.org</a:t>
            </a:r>
          </a:p>
          <a:p>
            <a:r>
              <a:rPr lang="en-US" dirty="0"/>
              <a:t>919-248-8512</a:t>
            </a:r>
          </a:p>
        </p:txBody>
      </p:sp>
      <p:sp>
        <p:nvSpPr>
          <p:cNvPr id="4" name="Subtitle 2">
            <a:extLst>
              <a:ext uri="{FF2B5EF4-FFF2-40B4-BE49-F238E27FC236}">
                <a16:creationId xmlns:a16="http://schemas.microsoft.com/office/drawing/2014/main" id="{359C0067-BC56-A44B-93A4-59E338AB9620}"/>
              </a:ext>
            </a:extLst>
          </p:cNvPr>
          <p:cNvSpPr txBox="1">
            <a:spLocks/>
          </p:cNvSpPr>
          <p:nvPr/>
        </p:nvSpPr>
        <p:spPr>
          <a:xfrm>
            <a:off x="6433222" y="4746105"/>
            <a:ext cx="3164628" cy="1014984"/>
          </a:xfrm>
          <a:prstGeom prst="rect">
            <a:avLst/>
          </a:prstGeom>
        </p:spPr>
        <p:txBody>
          <a:bodyPr vert="horz" lIns="0" tIns="45720" rIns="91440" bIns="45720" rtlCol="0">
            <a:noAutofit/>
          </a:bodyPr>
          <a:lstStyle>
            <a:lvl1pPr marL="0" indent="0" algn="l" defTabSz="685800" rtl="0" eaLnBrk="1" latinLnBrk="0" hangingPunct="1">
              <a:lnSpc>
                <a:spcPct val="100000"/>
              </a:lnSpc>
              <a:spcBef>
                <a:spcPts val="1000"/>
              </a:spcBef>
              <a:buFont typeface="Arial" panose="020B0604020202020204" pitchFamily="34" charset="0"/>
              <a:buNone/>
              <a:defRPr sz="1600" b="1" kern="1200">
                <a:solidFill>
                  <a:schemeClr val="bg1"/>
                </a:solidFill>
                <a:latin typeface="+mj-lt"/>
                <a:ea typeface="+mn-ea"/>
                <a:cs typeface="+mn-cs"/>
              </a:defRPr>
            </a:lvl1pPr>
            <a:lvl2pPr marL="342900" indent="0" algn="ctr" defTabSz="685800" rtl="0" eaLnBrk="1" latinLnBrk="0" hangingPunct="1">
              <a:lnSpc>
                <a:spcPct val="100000"/>
              </a:lnSpc>
              <a:spcBef>
                <a:spcPts val="500"/>
              </a:spcBef>
              <a:buFont typeface="Arial" panose="020B0604020202020204" pitchFamily="34" charset="0"/>
              <a:buNone/>
              <a:defRPr sz="1500" kern="1200">
                <a:solidFill>
                  <a:schemeClr val="tx1">
                    <a:lumMod val="65000"/>
                    <a:lumOff val="35000"/>
                  </a:schemeClr>
                </a:solidFill>
                <a:latin typeface="+mj-lt"/>
                <a:ea typeface="+mn-ea"/>
                <a:cs typeface="+mn-cs"/>
              </a:defRPr>
            </a:lvl2pPr>
            <a:lvl3pPr marL="685800" indent="0" algn="ctr" defTabSz="685800" rtl="0" eaLnBrk="1" latinLnBrk="0" hangingPunct="1">
              <a:lnSpc>
                <a:spcPct val="100000"/>
              </a:lnSpc>
              <a:spcBef>
                <a:spcPts val="500"/>
              </a:spcBef>
              <a:buFont typeface="Arial" panose="020B0604020202020204" pitchFamily="34" charset="0"/>
              <a:buNone/>
              <a:defRPr sz="1350" kern="1200">
                <a:solidFill>
                  <a:schemeClr val="tx1">
                    <a:lumMod val="65000"/>
                    <a:lumOff val="35000"/>
                  </a:schemeClr>
                </a:solidFill>
                <a:latin typeface="+mj-lt"/>
                <a:ea typeface="+mn-ea"/>
                <a:cs typeface="+mn-cs"/>
              </a:defRPr>
            </a:lvl3pPr>
            <a:lvl4pPr marL="1028700" indent="0" algn="ctr" defTabSz="6858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j-lt"/>
                <a:ea typeface="+mn-ea"/>
                <a:cs typeface="+mn-cs"/>
              </a:defRPr>
            </a:lvl4pPr>
            <a:lvl5pPr marL="1371600" indent="0" algn="ctr" defTabSz="685800" rtl="0" eaLnBrk="1" latinLnBrk="0" hangingPunct="1">
              <a:lnSpc>
                <a:spcPct val="100000"/>
              </a:lnSpc>
              <a:spcBef>
                <a:spcPts val="500"/>
              </a:spcBef>
              <a:buFont typeface="Arial" panose="020B0604020202020204" pitchFamily="34" charset="0"/>
              <a:buNone/>
              <a:defRPr sz="1200" kern="1200">
                <a:solidFill>
                  <a:schemeClr val="tx1">
                    <a:lumMod val="65000"/>
                    <a:lumOff val="35000"/>
                  </a:schemeClr>
                </a:solidFill>
                <a:latin typeface="+mj-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dirty="0"/>
              <a:t>Ron Poulson</a:t>
            </a:r>
          </a:p>
          <a:p>
            <a:r>
              <a:rPr lang="en-US" dirty="0" err="1"/>
              <a:t>ronaldp@nhmep.org</a:t>
            </a:r>
            <a:endParaRPr lang="en-US" dirty="0"/>
          </a:p>
          <a:p>
            <a:r>
              <a:rPr lang="en-US" dirty="0"/>
              <a:t>603-724-7685</a:t>
            </a:r>
          </a:p>
        </p:txBody>
      </p:sp>
    </p:spTree>
    <p:extLst>
      <p:ext uri="{BB962C8B-B14F-4D97-AF65-F5344CB8AC3E}">
        <p14:creationId xmlns:p14="http://schemas.microsoft.com/office/powerpoint/2010/main" val="500029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255316-910A-3247-9E4C-371223181F88}"/>
              </a:ext>
            </a:extLst>
          </p:cNvPr>
          <p:cNvSpPr>
            <a:spLocks noGrp="1"/>
          </p:cNvSpPr>
          <p:nvPr>
            <p:ph type="body" sz="quarter" idx="15"/>
          </p:nvPr>
        </p:nvSpPr>
        <p:spPr/>
        <p:txBody>
          <a:bodyPr/>
          <a:lstStyle/>
          <a:p>
            <a:endParaRPr lang="en-US"/>
          </a:p>
        </p:txBody>
      </p:sp>
      <p:pic>
        <p:nvPicPr>
          <p:cNvPr id="5" name="Picture 4" descr="Graphical user interface, website&#10;&#10;Description automatically generated">
            <a:extLst>
              <a:ext uri="{FF2B5EF4-FFF2-40B4-BE49-F238E27FC236}">
                <a16:creationId xmlns:a16="http://schemas.microsoft.com/office/drawing/2014/main" id="{F1703E9F-1499-3A4E-BA26-4467BA3A0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377" y="0"/>
            <a:ext cx="9103245" cy="6858000"/>
          </a:xfrm>
          <a:prstGeom prst="rect">
            <a:avLst/>
          </a:prstGeom>
        </p:spPr>
      </p:pic>
    </p:spTree>
    <p:extLst>
      <p:ext uri="{BB962C8B-B14F-4D97-AF65-F5344CB8AC3E}">
        <p14:creationId xmlns:p14="http://schemas.microsoft.com/office/powerpoint/2010/main" val="219445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 text&#10;&#10;Description automatically generated">
            <a:extLst>
              <a:ext uri="{FF2B5EF4-FFF2-40B4-BE49-F238E27FC236}">
                <a16:creationId xmlns:a16="http://schemas.microsoft.com/office/drawing/2014/main" id="{CD8B50D1-A64F-C442-89FF-94AED1C06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575" y="0"/>
            <a:ext cx="9132849" cy="6858000"/>
          </a:xfrm>
          <a:prstGeom prst="rect">
            <a:avLst/>
          </a:prstGeom>
        </p:spPr>
      </p:pic>
    </p:spTree>
    <p:extLst>
      <p:ext uri="{BB962C8B-B14F-4D97-AF65-F5344CB8AC3E}">
        <p14:creationId xmlns:p14="http://schemas.microsoft.com/office/powerpoint/2010/main" val="2924337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ED11C392-1A5F-BC42-B5AD-725673C1E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143565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8D4BAE-FAB9-B444-8475-D9DA98ECC243}"/>
              </a:ext>
            </a:extLst>
          </p:cNvPr>
          <p:cNvSpPr>
            <a:spLocks noGrp="1"/>
          </p:cNvSpPr>
          <p:nvPr>
            <p:ph type="body" sz="quarter" idx="15"/>
          </p:nvPr>
        </p:nvSpPr>
        <p:spPr/>
        <p:txBody>
          <a:bodyPr/>
          <a:lstStyle/>
          <a:p>
            <a:endParaRPr lang="en-US"/>
          </a:p>
        </p:txBody>
      </p:sp>
      <p:pic>
        <p:nvPicPr>
          <p:cNvPr id="4" name="Picture 3" descr="A picture containing timeline&#10;&#10;Description automatically generated">
            <a:extLst>
              <a:ext uri="{FF2B5EF4-FFF2-40B4-BE49-F238E27FC236}">
                <a16:creationId xmlns:a16="http://schemas.microsoft.com/office/drawing/2014/main" id="{13EA632E-6A7A-4B4C-91F9-732756B672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677" y="0"/>
            <a:ext cx="9162646" cy="6858000"/>
          </a:xfrm>
          <a:prstGeom prst="rect">
            <a:avLst/>
          </a:prstGeom>
        </p:spPr>
      </p:pic>
    </p:spTree>
    <p:extLst>
      <p:ext uri="{BB962C8B-B14F-4D97-AF65-F5344CB8AC3E}">
        <p14:creationId xmlns:p14="http://schemas.microsoft.com/office/powerpoint/2010/main" val="2829802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F386-083B-0C4C-B6B9-A1662A4780E6}"/>
              </a:ext>
            </a:extLst>
          </p:cNvPr>
          <p:cNvSpPr>
            <a:spLocks noGrp="1"/>
          </p:cNvSpPr>
          <p:nvPr>
            <p:ph type="title"/>
          </p:nvPr>
        </p:nvSpPr>
        <p:spPr/>
        <p:txBody>
          <a:bodyPr/>
          <a:lstStyle/>
          <a:p>
            <a:r>
              <a:rPr lang="en-US" sz="3200" dirty="0"/>
              <a:t>RTI is a non-profit aimed at improving the human condition.</a:t>
            </a:r>
          </a:p>
        </p:txBody>
      </p:sp>
      <p:sp>
        <p:nvSpPr>
          <p:cNvPr id="4" name="Slide Number Placeholder 3">
            <a:extLst>
              <a:ext uri="{FF2B5EF4-FFF2-40B4-BE49-F238E27FC236}">
                <a16:creationId xmlns:a16="http://schemas.microsoft.com/office/drawing/2014/main" id="{5850EFE9-52B4-2248-8DB9-EF21C2A4C1C2}"/>
              </a:ext>
            </a:extLst>
          </p:cNvPr>
          <p:cNvSpPr>
            <a:spLocks noGrp="1"/>
          </p:cNvSpPr>
          <p:nvPr>
            <p:ph type="sldNum" sz="quarter" idx="12"/>
          </p:nvPr>
        </p:nvSpPr>
        <p:spPr/>
        <p:txBody>
          <a:bodyPr/>
          <a:lstStyle/>
          <a:p>
            <a:fld id="{BDC39FDD-A05B-F44D-A07B-150B22FBE135}" type="slidenum">
              <a:rPr lang="en-US"/>
              <a:pPr/>
              <a:t>3</a:t>
            </a:fld>
            <a:endParaRPr lang="en-US" dirty="0"/>
          </a:p>
        </p:txBody>
      </p:sp>
      <p:pic>
        <p:nvPicPr>
          <p:cNvPr id="7" name="Picture 6">
            <a:extLst>
              <a:ext uri="{FF2B5EF4-FFF2-40B4-BE49-F238E27FC236}">
                <a16:creationId xmlns:a16="http://schemas.microsoft.com/office/drawing/2014/main" id="{D06F1C32-AE98-E54F-A212-FF75D084C236}"/>
              </a:ext>
            </a:extLst>
          </p:cNvPr>
          <p:cNvPicPr>
            <a:picLocks noChangeAspect="1"/>
          </p:cNvPicPr>
          <p:nvPr/>
        </p:nvPicPr>
        <p:blipFill>
          <a:blip r:embed="rId3"/>
          <a:stretch>
            <a:fillRect/>
          </a:stretch>
        </p:blipFill>
        <p:spPr>
          <a:xfrm>
            <a:off x="238592" y="1825781"/>
            <a:ext cx="4998949" cy="3570678"/>
          </a:xfrm>
          <a:prstGeom prst="rect">
            <a:avLst/>
          </a:prstGeom>
        </p:spPr>
      </p:pic>
      <p:pic>
        <p:nvPicPr>
          <p:cNvPr id="8" name="Picture 7">
            <a:extLst>
              <a:ext uri="{FF2B5EF4-FFF2-40B4-BE49-F238E27FC236}">
                <a16:creationId xmlns:a16="http://schemas.microsoft.com/office/drawing/2014/main" id="{A71486E4-1427-2745-81BE-6910159BF96B}"/>
              </a:ext>
            </a:extLst>
          </p:cNvPr>
          <p:cNvPicPr>
            <a:picLocks noChangeAspect="1"/>
          </p:cNvPicPr>
          <p:nvPr/>
        </p:nvPicPr>
        <p:blipFill>
          <a:blip r:embed="rId4"/>
          <a:stretch>
            <a:fillRect/>
          </a:stretch>
        </p:blipFill>
        <p:spPr>
          <a:xfrm>
            <a:off x="6243923" y="1825781"/>
            <a:ext cx="5340758" cy="3570678"/>
          </a:xfrm>
          <a:prstGeom prst="rect">
            <a:avLst/>
          </a:prstGeom>
        </p:spPr>
      </p:pic>
      <p:pic>
        <p:nvPicPr>
          <p:cNvPr id="9" name="Picture 8">
            <a:extLst>
              <a:ext uri="{FF2B5EF4-FFF2-40B4-BE49-F238E27FC236}">
                <a16:creationId xmlns:a16="http://schemas.microsoft.com/office/drawing/2014/main" id="{2516D622-EE30-5B4F-BE1D-3E45264A9ABD}"/>
              </a:ext>
            </a:extLst>
          </p:cNvPr>
          <p:cNvPicPr>
            <a:picLocks noChangeAspect="1"/>
          </p:cNvPicPr>
          <p:nvPr/>
        </p:nvPicPr>
        <p:blipFill>
          <a:blip r:embed="rId5"/>
          <a:stretch>
            <a:fillRect/>
          </a:stretch>
        </p:blipFill>
        <p:spPr>
          <a:xfrm>
            <a:off x="4427408" y="2230440"/>
            <a:ext cx="2391868" cy="2391868"/>
          </a:xfrm>
          <a:prstGeom prst="rect">
            <a:avLst/>
          </a:prstGeom>
        </p:spPr>
      </p:pic>
    </p:spTree>
    <p:extLst>
      <p:ext uri="{BB962C8B-B14F-4D97-AF65-F5344CB8AC3E}">
        <p14:creationId xmlns:p14="http://schemas.microsoft.com/office/powerpoint/2010/main" val="74785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nSpc>
                <a:spcPct val="100000"/>
              </a:lnSpc>
            </a:pPr>
            <a:r>
              <a:rPr lang="en-US" dirty="0"/>
              <a:t>We are diverse by design and connected globally.</a:t>
            </a:r>
          </a:p>
        </p:txBody>
      </p:sp>
      <p:pic>
        <p:nvPicPr>
          <p:cNvPr id="4" name="Picture 3">
            <a:extLst>
              <a:ext uri="{FF2B5EF4-FFF2-40B4-BE49-F238E27FC236}">
                <a16:creationId xmlns:a16="http://schemas.microsoft.com/office/drawing/2014/main" id="{E5A24F23-B297-492B-97A1-2A0DA4F0B63F}"/>
              </a:ext>
            </a:extLst>
          </p:cNvPr>
          <p:cNvPicPr>
            <a:picLocks noChangeAspect="1"/>
          </p:cNvPicPr>
          <p:nvPr/>
        </p:nvPicPr>
        <p:blipFill>
          <a:blip r:embed="rId3"/>
          <a:stretch>
            <a:fillRect/>
          </a:stretch>
        </p:blipFill>
        <p:spPr>
          <a:xfrm>
            <a:off x="136643" y="1822286"/>
            <a:ext cx="11918713" cy="3938357"/>
          </a:xfrm>
          <a:prstGeom prst="rect">
            <a:avLst/>
          </a:prstGeom>
        </p:spPr>
      </p:pic>
    </p:spTree>
    <p:extLst>
      <p:ext uri="{BB962C8B-B14F-4D97-AF65-F5344CB8AC3E}">
        <p14:creationId xmlns:p14="http://schemas.microsoft.com/office/powerpoint/2010/main" val="194611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DEBF89-BD28-4DC2-A6EF-6D6728680508}"/>
              </a:ext>
            </a:extLst>
          </p:cNvPr>
          <p:cNvSpPr>
            <a:spLocks noGrp="1"/>
          </p:cNvSpPr>
          <p:nvPr>
            <p:ph type="title"/>
          </p:nvPr>
        </p:nvSpPr>
        <p:spPr/>
        <p:txBody>
          <a:bodyPr/>
          <a:lstStyle/>
          <a:p>
            <a:r>
              <a:rPr lang="en-US" sz="3200" dirty="0"/>
              <a:t>We support our clients along their innovation journey.</a:t>
            </a:r>
          </a:p>
        </p:txBody>
      </p:sp>
      <p:sp>
        <p:nvSpPr>
          <p:cNvPr id="2" name="Slide Number Placeholder 1">
            <a:extLst>
              <a:ext uri="{FF2B5EF4-FFF2-40B4-BE49-F238E27FC236}">
                <a16:creationId xmlns:a16="http://schemas.microsoft.com/office/drawing/2014/main" id="{76EB99BC-B384-4476-A27D-D883A6BDC66F}"/>
              </a:ext>
            </a:extLst>
          </p:cNvPr>
          <p:cNvSpPr>
            <a:spLocks noGrp="1"/>
          </p:cNvSpPr>
          <p:nvPr>
            <p:ph type="sldNum" sz="quarter" idx="12"/>
          </p:nvPr>
        </p:nvSpPr>
        <p:spPr>
          <a:xfrm>
            <a:off x="11521440" y="6240027"/>
            <a:ext cx="426720" cy="40207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89898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DC39FDD-A05B-F44D-A07B-150B22FBE135}" type="slidenum">
              <a:rPr lang="en-US" smtClean="0"/>
              <a:pPr/>
              <a:t>5</a:t>
            </a:fld>
            <a:endParaRPr lang="en-US" dirty="0"/>
          </a:p>
        </p:txBody>
      </p:sp>
      <p:sp>
        <p:nvSpPr>
          <p:cNvPr id="7" name="Text Placeholder 1">
            <a:extLst>
              <a:ext uri="{FF2B5EF4-FFF2-40B4-BE49-F238E27FC236}">
                <a16:creationId xmlns:a16="http://schemas.microsoft.com/office/drawing/2014/main" id="{1774F722-FC7D-4B29-9815-8BE0BF59FFE2}"/>
              </a:ext>
            </a:extLst>
          </p:cNvPr>
          <p:cNvSpPr>
            <a:spLocks noGrp="1"/>
          </p:cNvSpPr>
          <p:nvPr>
            <p:ph type="body" sz="quarter" idx="15"/>
          </p:nvPr>
        </p:nvSpPr>
        <p:spPr>
          <a:xfrm>
            <a:off x="0" y="6632575"/>
            <a:ext cx="10712450" cy="225425"/>
          </a:xfrm>
        </p:spPr>
        <p:txBody>
          <a:bodyPr/>
          <a:lstStyle/>
          <a:p>
            <a:endParaRPr lang="en-US" dirty="0"/>
          </a:p>
        </p:txBody>
      </p:sp>
      <p:pic>
        <p:nvPicPr>
          <p:cNvPr id="8" name="Picture 7">
            <a:extLst>
              <a:ext uri="{FF2B5EF4-FFF2-40B4-BE49-F238E27FC236}">
                <a16:creationId xmlns:a16="http://schemas.microsoft.com/office/drawing/2014/main" id="{B95552A7-4593-4E6B-AFDB-6E38D5305A5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602"/>
          <a:stretch/>
        </p:blipFill>
        <p:spPr>
          <a:xfrm>
            <a:off x="2817122" y="1689132"/>
            <a:ext cx="6727508" cy="1999701"/>
          </a:xfrm>
          <a:prstGeom prst="rect">
            <a:avLst/>
          </a:prstGeom>
        </p:spPr>
      </p:pic>
      <p:pic>
        <p:nvPicPr>
          <p:cNvPr id="9" name="Picture 8">
            <a:extLst>
              <a:ext uri="{FF2B5EF4-FFF2-40B4-BE49-F238E27FC236}">
                <a16:creationId xmlns:a16="http://schemas.microsoft.com/office/drawing/2014/main" id="{3D24F9DB-B776-43DB-95B0-433A5984795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555"/>
          <a:stretch/>
        </p:blipFill>
        <p:spPr>
          <a:xfrm>
            <a:off x="3044726" y="3429000"/>
            <a:ext cx="6175369" cy="1511432"/>
          </a:xfrm>
          <a:prstGeom prst="rect">
            <a:avLst/>
          </a:prstGeom>
        </p:spPr>
      </p:pic>
      <p:pic>
        <p:nvPicPr>
          <p:cNvPr id="10" name="Picture 9">
            <a:extLst>
              <a:ext uri="{FF2B5EF4-FFF2-40B4-BE49-F238E27FC236}">
                <a16:creationId xmlns:a16="http://schemas.microsoft.com/office/drawing/2014/main" id="{7766A55F-C1BC-44F8-89DD-791917AF0C0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9357"/>
          <a:stretch/>
        </p:blipFill>
        <p:spPr>
          <a:xfrm>
            <a:off x="3561347" y="4940432"/>
            <a:ext cx="5004653" cy="1207607"/>
          </a:xfrm>
          <a:prstGeom prst="rect">
            <a:avLst/>
          </a:prstGeom>
        </p:spPr>
      </p:pic>
    </p:spTree>
    <p:extLst>
      <p:ext uri="{BB962C8B-B14F-4D97-AF65-F5344CB8AC3E}">
        <p14:creationId xmlns:p14="http://schemas.microsoft.com/office/powerpoint/2010/main" val="10601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F79-D8C8-F947-9CFC-A8D144693888}"/>
              </a:ext>
            </a:extLst>
          </p:cNvPr>
          <p:cNvSpPr>
            <a:spLocks noGrp="1"/>
          </p:cNvSpPr>
          <p:nvPr>
            <p:ph type="title"/>
          </p:nvPr>
        </p:nvSpPr>
        <p:spPr>
          <a:xfrm>
            <a:off x="841247" y="365760"/>
            <a:ext cx="10901573" cy="1325563"/>
          </a:xfrm>
        </p:spPr>
        <p:txBody>
          <a:bodyPr/>
          <a:lstStyle/>
          <a:p>
            <a:r>
              <a:rPr lang="en-US" sz="3200" dirty="0"/>
              <a:t>We support NH MEP with growth services for technology-centered companies.</a:t>
            </a:r>
          </a:p>
        </p:txBody>
      </p:sp>
      <p:sp>
        <p:nvSpPr>
          <p:cNvPr id="14" name="Rectangle 2">
            <a:extLst>
              <a:ext uri="{FF2B5EF4-FFF2-40B4-BE49-F238E27FC236}">
                <a16:creationId xmlns:a16="http://schemas.microsoft.com/office/drawing/2014/main" id="{8BE78E13-C27C-DB40-9B37-53609605A7C6}"/>
              </a:ext>
            </a:extLst>
          </p:cNvPr>
          <p:cNvSpPr txBox="1">
            <a:spLocks noChangeArrowheads="1"/>
          </p:cNvSpPr>
          <p:nvPr/>
        </p:nvSpPr>
        <p:spPr>
          <a:xfrm>
            <a:off x="3177220" y="1752934"/>
            <a:ext cx="7288212" cy="39031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None/>
            </a:pPr>
            <a:endParaRPr lang="en-US" sz="1800" dirty="0">
              <a:solidFill>
                <a:schemeClr val="tx2"/>
              </a:solidFill>
            </a:endParaRPr>
          </a:p>
          <a:p>
            <a:pPr marL="963613" indent="-228600">
              <a:spcBef>
                <a:spcPts val="1200"/>
              </a:spcBef>
              <a:buNone/>
            </a:pPr>
            <a:r>
              <a:rPr lang="en-US" sz="2600" b="1" dirty="0">
                <a:solidFill>
                  <a:schemeClr val="accent5"/>
                </a:solidFill>
                <a:ea typeface="ヒラギノ角ゴ Pro W3"/>
                <a:cs typeface="ヒラギノ角ゴ Pro W3"/>
              </a:rPr>
              <a:t>Technology-Driven Market Intelligence (TDMI)</a:t>
            </a:r>
          </a:p>
          <a:p>
            <a:pPr marL="963613" indent="-228600">
              <a:spcBef>
                <a:spcPts val="600"/>
              </a:spcBef>
            </a:pPr>
            <a:r>
              <a:rPr lang="en-US" sz="2200" dirty="0">
                <a:solidFill>
                  <a:schemeClr val="bg1">
                    <a:lumMod val="50000"/>
                  </a:schemeClr>
                </a:solidFill>
              </a:rPr>
              <a:t>We have something, where can we sell it?</a:t>
            </a:r>
          </a:p>
          <a:p>
            <a:pPr marL="735013" indent="0">
              <a:spcBef>
                <a:spcPts val="600"/>
              </a:spcBef>
              <a:buNone/>
            </a:pPr>
            <a:endParaRPr lang="en-US" sz="2200" dirty="0"/>
          </a:p>
          <a:p>
            <a:pPr marL="963613" indent="-228600">
              <a:spcBef>
                <a:spcPts val="600"/>
              </a:spcBef>
            </a:pPr>
            <a:endParaRPr lang="en-US" sz="2200" dirty="0"/>
          </a:p>
          <a:p>
            <a:pPr marL="963613" indent="-228600">
              <a:spcBef>
                <a:spcPts val="1200"/>
              </a:spcBef>
              <a:buNone/>
            </a:pPr>
            <a:r>
              <a:rPr lang="en-US" sz="2600" b="1" dirty="0">
                <a:solidFill>
                  <a:schemeClr val="accent5"/>
                </a:solidFill>
                <a:ea typeface="ヒラギノ角ゴ Pro W3"/>
              </a:rPr>
              <a:t>Technology Scouting </a:t>
            </a:r>
          </a:p>
          <a:p>
            <a:pPr marL="963613" indent="-228600">
              <a:spcBef>
                <a:spcPts val="600"/>
              </a:spcBef>
            </a:pPr>
            <a:r>
              <a:rPr lang="en-US" sz="2200" dirty="0">
                <a:solidFill>
                  <a:schemeClr val="bg1">
                    <a:lumMod val="50000"/>
                  </a:schemeClr>
                </a:solidFill>
              </a:rPr>
              <a:t>We need something, where do we find it?</a:t>
            </a:r>
          </a:p>
          <a:p>
            <a:pPr marL="963613" indent="-228600">
              <a:spcBef>
                <a:spcPts val="1200"/>
              </a:spcBef>
              <a:buNone/>
            </a:pPr>
            <a:endParaRPr lang="en-US" sz="1800" dirty="0">
              <a:solidFill>
                <a:schemeClr val="tx2"/>
              </a:solidFill>
            </a:endParaRPr>
          </a:p>
        </p:txBody>
      </p:sp>
      <p:pic>
        <p:nvPicPr>
          <p:cNvPr id="15" name="Picture 7" descr="Fotolia_5967420_M_Telescope">
            <a:extLst>
              <a:ext uri="{FF2B5EF4-FFF2-40B4-BE49-F238E27FC236}">
                <a16:creationId xmlns:a16="http://schemas.microsoft.com/office/drawing/2014/main" id="{66CFD443-669C-3B4E-B093-673FDEDC709C}"/>
              </a:ext>
            </a:extLst>
          </p:cNvPr>
          <p:cNvPicPr>
            <a:picLocks noChangeAspect="1" noChangeArrowheads="1"/>
          </p:cNvPicPr>
          <p:nvPr/>
        </p:nvPicPr>
        <p:blipFill>
          <a:blip r:embed="rId3" cstate="print"/>
          <a:srcRect/>
          <a:stretch>
            <a:fillRect/>
          </a:stretch>
        </p:blipFill>
        <p:spPr bwMode="auto">
          <a:xfrm>
            <a:off x="2514600" y="3832225"/>
            <a:ext cx="1143000" cy="1066800"/>
          </a:xfrm>
          <a:prstGeom prst="rect">
            <a:avLst/>
          </a:prstGeom>
          <a:noFill/>
          <a:ln w="9525">
            <a:noFill/>
            <a:miter lim="800000"/>
            <a:headEnd/>
            <a:tailEnd/>
          </a:ln>
        </p:spPr>
      </p:pic>
      <p:pic>
        <p:nvPicPr>
          <p:cNvPr id="16" name="Picture 6" descr="SailorGreen">
            <a:extLst>
              <a:ext uri="{FF2B5EF4-FFF2-40B4-BE49-F238E27FC236}">
                <a16:creationId xmlns:a16="http://schemas.microsoft.com/office/drawing/2014/main" id="{AC77778B-39A7-D448-854C-78A51DAA0A55}"/>
              </a:ext>
            </a:extLst>
          </p:cNvPr>
          <p:cNvPicPr>
            <a:picLocks noChangeAspect="1" noChangeArrowheads="1"/>
          </p:cNvPicPr>
          <p:nvPr/>
        </p:nvPicPr>
        <p:blipFill>
          <a:blip r:embed="rId4" cstate="print"/>
          <a:srcRect/>
          <a:stretch>
            <a:fillRect/>
          </a:stretch>
        </p:blipFill>
        <p:spPr bwMode="auto">
          <a:xfrm>
            <a:off x="2558095" y="1981201"/>
            <a:ext cx="1238250" cy="1317625"/>
          </a:xfrm>
          <a:prstGeom prst="rect">
            <a:avLst/>
          </a:prstGeom>
          <a:noFill/>
          <a:ln w="9525">
            <a:noFill/>
            <a:miter lim="800000"/>
            <a:headEnd/>
            <a:tailEnd/>
          </a:ln>
        </p:spPr>
      </p:pic>
    </p:spTree>
    <p:extLst>
      <p:ext uri="{BB962C8B-B14F-4D97-AF65-F5344CB8AC3E}">
        <p14:creationId xmlns:p14="http://schemas.microsoft.com/office/powerpoint/2010/main" val="175213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F79-D8C8-F947-9CFC-A8D144693888}"/>
              </a:ext>
            </a:extLst>
          </p:cNvPr>
          <p:cNvSpPr>
            <a:spLocks noGrp="1"/>
          </p:cNvSpPr>
          <p:nvPr>
            <p:ph type="title"/>
          </p:nvPr>
        </p:nvSpPr>
        <p:spPr>
          <a:xfrm>
            <a:off x="841247" y="365760"/>
            <a:ext cx="10901573" cy="1325563"/>
          </a:xfrm>
        </p:spPr>
        <p:txBody>
          <a:bodyPr/>
          <a:lstStyle/>
          <a:p>
            <a:r>
              <a:rPr lang="en-US" sz="3200" dirty="0"/>
              <a:t>These services help companies grow or solve problems.</a:t>
            </a:r>
          </a:p>
        </p:txBody>
      </p:sp>
      <p:sp>
        <p:nvSpPr>
          <p:cNvPr id="6" name="Oval 5">
            <a:extLst>
              <a:ext uri="{FF2B5EF4-FFF2-40B4-BE49-F238E27FC236}">
                <a16:creationId xmlns:a16="http://schemas.microsoft.com/office/drawing/2014/main" id="{538EA452-6E3D-8648-A3C7-E97143A9FF82}"/>
              </a:ext>
            </a:extLst>
          </p:cNvPr>
          <p:cNvSpPr/>
          <p:nvPr/>
        </p:nvSpPr>
        <p:spPr>
          <a:xfrm>
            <a:off x="3279355" y="1442525"/>
            <a:ext cx="2350827" cy="1371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Bring New Technology or Product to Market</a:t>
            </a:r>
          </a:p>
        </p:txBody>
      </p:sp>
      <p:pic>
        <p:nvPicPr>
          <p:cNvPr id="7" name="Picture 6" descr="SailorGreen">
            <a:extLst>
              <a:ext uri="{FF2B5EF4-FFF2-40B4-BE49-F238E27FC236}">
                <a16:creationId xmlns:a16="http://schemas.microsoft.com/office/drawing/2014/main" id="{2EE5DB01-F809-3D4C-AE9C-8B9C09B73022}"/>
              </a:ext>
            </a:extLst>
          </p:cNvPr>
          <p:cNvPicPr>
            <a:picLocks noChangeAspect="1" noChangeArrowheads="1"/>
          </p:cNvPicPr>
          <p:nvPr/>
        </p:nvPicPr>
        <p:blipFill>
          <a:blip r:embed="rId3" cstate="print"/>
          <a:srcRect/>
          <a:stretch>
            <a:fillRect/>
          </a:stretch>
        </p:blipFill>
        <p:spPr bwMode="auto">
          <a:xfrm>
            <a:off x="8535450" y="1465766"/>
            <a:ext cx="654698" cy="696666"/>
          </a:xfrm>
          <a:prstGeom prst="rect">
            <a:avLst/>
          </a:prstGeom>
          <a:noFill/>
          <a:ln w="9525">
            <a:noFill/>
            <a:miter lim="800000"/>
            <a:headEnd/>
            <a:tailEnd/>
          </a:ln>
        </p:spPr>
      </p:pic>
      <p:pic>
        <p:nvPicPr>
          <p:cNvPr id="8" name="Picture 1031" descr="Fotolia_5967420_M_Telescope">
            <a:extLst>
              <a:ext uri="{FF2B5EF4-FFF2-40B4-BE49-F238E27FC236}">
                <a16:creationId xmlns:a16="http://schemas.microsoft.com/office/drawing/2014/main" id="{4DB62078-ADB8-A346-90E0-79ADD34556AA}"/>
              </a:ext>
            </a:extLst>
          </p:cNvPr>
          <p:cNvPicPr>
            <a:picLocks noChangeAspect="1" noChangeArrowheads="1"/>
          </p:cNvPicPr>
          <p:nvPr/>
        </p:nvPicPr>
        <p:blipFill>
          <a:blip r:embed="rId4" cstate="print"/>
          <a:srcRect/>
          <a:stretch>
            <a:fillRect/>
          </a:stretch>
        </p:blipFill>
        <p:spPr bwMode="auto">
          <a:xfrm>
            <a:off x="8482600" y="2192368"/>
            <a:ext cx="687077" cy="687078"/>
          </a:xfrm>
          <a:prstGeom prst="rect">
            <a:avLst/>
          </a:prstGeom>
          <a:noFill/>
          <a:ln w="9525">
            <a:noFill/>
            <a:miter lim="800000"/>
            <a:headEnd/>
            <a:tailEnd/>
          </a:ln>
        </p:spPr>
      </p:pic>
      <p:sp>
        <p:nvSpPr>
          <p:cNvPr id="9" name="Right Arrow 8">
            <a:extLst>
              <a:ext uri="{FF2B5EF4-FFF2-40B4-BE49-F238E27FC236}">
                <a16:creationId xmlns:a16="http://schemas.microsoft.com/office/drawing/2014/main" id="{5B7D8D91-E8B0-134F-A1A3-FF4CA846850F}"/>
              </a:ext>
            </a:extLst>
          </p:cNvPr>
          <p:cNvSpPr/>
          <p:nvPr/>
        </p:nvSpPr>
        <p:spPr>
          <a:xfrm>
            <a:off x="5946924" y="1589661"/>
            <a:ext cx="2362200" cy="544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Path to Market</a:t>
            </a:r>
          </a:p>
        </p:txBody>
      </p:sp>
      <p:sp>
        <p:nvSpPr>
          <p:cNvPr id="10" name="Oval 9">
            <a:extLst>
              <a:ext uri="{FF2B5EF4-FFF2-40B4-BE49-F238E27FC236}">
                <a16:creationId xmlns:a16="http://schemas.microsoft.com/office/drawing/2014/main" id="{B7D7C220-F74F-F642-B6FC-581CE905CF56}"/>
              </a:ext>
            </a:extLst>
          </p:cNvPr>
          <p:cNvSpPr/>
          <p:nvPr/>
        </p:nvSpPr>
        <p:spPr>
          <a:xfrm>
            <a:off x="3279355" y="3059394"/>
            <a:ext cx="2362200" cy="151319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Find New Markets for Current Technology or Product</a:t>
            </a:r>
          </a:p>
        </p:txBody>
      </p:sp>
      <p:sp>
        <p:nvSpPr>
          <p:cNvPr id="11" name="Oval 10">
            <a:extLst>
              <a:ext uri="{FF2B5EF4-FFF2-40B4-BE49-F238E27FC236}">
                <a16:creationId xmlns:a16="http://schemas.microsoft.com/office/drawing/2014/main" id="{819F36E5-D33F-3845-B836-2A218A2D49C1}"/>
              </a:ext>
            </a:extLst>
          </p:cNvPr>
          <p:cNvSpPr/>
          <p:nvPr/>
        </p:nvSpPr>
        <p:spPr>
          <a:xfrm>
            <a:off x="3267982" y="4853356"/>
            <a:ext cx="2362200" cy="1447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25000"/>
                  </a:schemeClr>
                </a:solidFill>
              </a:rPr>
              <a:t>Solve Operations Problems </a:t>
            </a:r>
          </a:p>
        </p:txBody>
      </p:sp>
      <p:grpSp>
        <p:nvGrpSpPr>
          <p:cNvPr id="12" name="Group 11">
            <a:extLst>
              <a:ext uri="{FF2B5EF4-FFF2-40B4-BE49-F238E27FC236}">
                <a16:creationId xmlns:a16="http://schemas.microsoft.com/office/drawing/2014/main" id="{E0746307-51D7-AF43-AD07-44AB4B4B66E7}"/>
              </a:ext>
            </a:extLst>
          </p:cNvPr>
          <p:cNvGrpSpPr/>
          <p:nvPr/>
        </p:nvGrpSpPr>
        <p:grpSpPr>
          <a:xfrm>
            <a:off x="1225062" y="2965114"/>
            <a:ext cx="1339842" cy="1487311"/>
            <a:chOff x="381001" y="1905000"/>
            <a:chExt cx="1339842" cy="1487311"/>
          </a:xfrm>
        </p:grpSpPr>
        <p:sp>
          <p:nvSpPr>
            <p:cNvPr id="13" name="Action Button: Help 12">
              <a:hlinkClick r:id="" action="ppaction://noaction" highlightClick="1"/>
              <a:extLst>
                <a:ext uri="{FF2B5EF4-FFF2-40B4-BE49-F238E27FC236}">
                  <a16:creationId xmlns:a16="http://schemas.microsoft.com/office/drawing/2014/main" id="{963DFFA6-26A2-8F49-8A4D-E47B80F73423}"/>
                </a:ext>
              </a:extLst>
            </p:cNvPr>
            <p:cNvSpPr/>
            <p:nvPr/>
          </p:nvSpPr>
          <p:spPr>
            <a:xfrm>
              <a:off x="381001" y="1905000"/>
              <a:ext cx="1339841" cy="1143000"/>
            </a:xfrm>
            <a:prstGeom prst="actionButtonHelp">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4C5707E-67B0-3344-BF95-0BB4E161C2EB}"/>
                </a:ext>
              </a:extLst>
            </p:cNvPr>
            <p:cNvSpPr txBox="1"/>
            <p:nvPr/>
          </p:nvSpPr>
          <p:spPr>
            <a:xfrm>
              <a:off x="381001" y="3022979"/>
              <a:ext cx="133984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Need</a:t>
              </a:r>
            </a:p>
          </p:txBody>
        </p:sp>
      </p:grpSp>
      <p:sp>
        <p:nvSpPr>
          <p:cNvPr id="18" name="Right Arrow 17">
            <a:extLst>
              <a:ext uri="{FF2B5EF4-FFF2-40B4-BE49-F238E27FC236}">
                <a16:creationId xmlns:a16="http://schemas.microsoft.com/office/drawing/2014/main" id="{03EE00F2-998E-C640-841E-2513ECC19686}"/>
              </a:ext>
            </a:extLst>
          </p:cNvPr>
          <p:cNvSpPr/>
          <p:nvPr/>
        </p:nvSpPr>
        <p:spPr>
          <a:xfrm>
            <a:off x="5946924" y="2263448"/>
            <a:ext cx="2362200" cy="544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Enabling Technology</a:t>
            </a:r>
          </a:p>
        </p:txBody>
      </p:sp>
      <p:sp>
        <p:nvSpPr>
          <p:cNvPr id="19" name="Right Arrow 18">
            <a:extLst>
              <a:ext uri="{FF2B5EF4-FFF2-40B4-BE49-F238E27FC236}">
                <a16:creationId xmlns:a16="http://schemas.microsoft.com/office/drawing/2014/main" id="{51F60E87-F55C-1A48-9F79-7426AC31B66F}"/>
              </a:ext>
            </a:extLst>
          </p:cNvPr>
          <p:cNvSpPr/>
          <p:nvPr/>
        </p:nvSpPr>
        <p:spPr>
          <a:xfrm>
            <a:off x="5889072" y="3551244"/>
            <a:ext cx="2362200" cy="544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Market Opportunities</a:t>
            </a:r>
          </a:p>
        </p:txBody>
      </p:sp>
      <p:pic>
        <p:nvPicPr>
          <p:cNvPr id="20" name="Picture 6" descr="SailorGreen">
            <a:extLst>
              <a:ext uri="{FF2B5EF4-FFF2-40B4-BE49-F238E27FC236}">
                <a16:creationId xmlns:a16="http://schemas.microsoft.com/office/drawing/2014/main" id="{38701A31-4AF7-E54F-AE8D-BEFF502D1A9B}"/>
              </a:ext>
            </a:extLst>
          </p:cNvPr>
          <p:cNvPicPr>
            <a:picLocks noChangeAspect="1" noChangeArrowheads="1"/>
          </p:cNvPicPr>
          <p:nvPr/>
        </p:nvPicPr>
        <p:blipFill>
          <a:blip r:embed="rId3" cstate="print"/>
          <a:srcRect/>
          <a:stretch>
            <a:fillRect/>
          </a:stretch>
        </p:blipFill>
        <p:spPr bwMode="auto">
          <a:xfrm>
            <a:off x="8514979" y="3475370"/>
            <a:ext cx="654698" cy="696666"/>
          </a:xfrm>
          <a:prstGeom prst="rect">
            <a:avLst/>
          </a:prstGeom>
          <a:noFill/>
          <a:ln w="9525">
            <a:noFill/>
            <a:miter lim="800000"/>
            <a:headEnd/>
            <a:tailEnd/>
          </a:ln>
        </p:spPr>
      </p:pic>
      <p:pic>
        <p:nvPicPr>
          <p:cNvPr id="21" name="Picture 1031" descr="Fotolia_5967420_M_Telescope">
            <a:extLst>
              <a:ext uri="{FF2B5EF4-FFF2-40B4-BE49-F238E27FC236}">
                <a16:creationId xmlns:a16="http://schemas.microsoft.com/office/drawing/2014/main" id="{205F2320-18CF-B646-B49E-CA6F3B46CDC2}"/>
              </a:ext>
            </a:extLst>
          </p:cNvPr>
          <p:cNvPicPr>
            <a:picLocks noChangeAspect="1" noChangeArrowheads="1"/>
          </p:cNvPicPr>
          <p:nvPr/>
        </p:nvPicPr>
        <p:blipFill>
          <a:blip r:embed="rId4" cstate="print"/>
          <a:srcRect/>
          <a:stretch>
            <a:fillRect/>
          </a:stretch>
        </p:blipFill>
        <p:spPr bwMode="auto">
          <a:xfrm>
            <a:off x="8535450" y="5098208"/>
            <a:ext cx="687077" cy="687078"/>
          </a:xfrm>
          <a:prstGeom prst="rect">
            <a:avLst/>
          </a:prstGeom>
          <a:noFill/>
          <a:ln w="9525">
            <a:noFill/>
            <a:miter lim="800000"/>
            <a:headEnd/>
            <a:tailEnd/>
          </a:ln>
        </p:spPr>
      </p:pic>
      <p:sp>
        <p:nvSpPr>
          <p:cNvPr id="22" name="Right Arrow 21">
            <a:extLst>
              <a:ext uri="{FF2B5EF4-FFF2-40B4-BE49-F238E27FC236}">
                <a16:creationId xmlns:a16="http://schemas.microsoft.com/office/drawing/2014/main" id="{86741C8A-C2C1-644D-A389-CA3C75A0E5E3}"/>
              </a:ext>
            </a:extLst>
          </p:cNvPr>
          <p:cNvSpPr/>
          <p:nvPr/>
        </p:nvSpPr>
        <p:spPr>
          <a:xfrm>
            <a:off x="5946924" y="5169288"/>
            <a:ext cx="2362200" cy="544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Existing Technology</a:t>
            </a:r>
          </a:p>
        </p:txBody>
      </p:sp>
    </p:spTree>
    <p:extLst>
      <p:ext uri="{BB962C8B-B14F-4D97-AF65-F5344CB8AC3E}">
        <p14:creationId xmlns:p14="http://schemas.microsoft.com/office/powerpoint/2010/main" val="337755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A592-9D26-3041-BC4E-D9F5F26FD0DD}"/>
              </a:ext>
            </a:extLst>
          </p:cNvPr>
          <p:cNvSpPr>
            <a:spLocks noGrp="1"/>
          </p:cNvSpPr>
          <p:nvPr>
            <p:ph type="title"/>
          </p:nvPr>
        </p:nvSpPr>
        <p:spPr/>
        <p:txBody>
          <a:bodyPr/>
          <a:lstStyle/>
          <a:p>
            <a:r>
              <a:rPr lang="en-US" dirty="0"/>
              <a:t>These services are used by large organizations.</a:t>
            </a:r>
          </a:p>
        </p:txBody>
      </p:sp>
      <p:sp>
        <p:nvSpPr>
          <p:cNvPr id="4" name="Text Placeholder 3">
            <a:extLst>
              <a:ext uri="{FF2B5EF4-FFF2-40B4-BE49-F238E27FC236}">
                <a16:creationId xmlns:a16="http://schemas.microsoft.com/office/drawing/2014/main" id="{D607DFC0-EC0A-FA41-BF4D-DCDF7DE8A43A}"/>
              </a:ext>
            </a:extLst>
          </p:cNvPr>
          <p:cNvSpPr>
            <a:spLocks noGrp="1"/>
          </p:cNvSpPr>
          <p:nvPr>
            <p:ph type="body" sz="quarter" idx="15"/>
          </p:nvPr>
        </p:nvSpPr>
        <p:spPr/>
        <p:txBody>
          <a:bodyPr/>
          <a:lstStyle/>
          <a:p>
            <a:endParaRPr lang="en-US"/>
          </a:p>
        </p:txBody>
      </p:sp>
      <p:pic>
        <p:nvPicPr>
          <p:cNvPr id="5" name="Picture 4">
            <a:extLst>
              <a:ext uri="{FF2B5EF4-FFF2-40B4-BE49-F238E27FC236}">
                <a16:creationId xmlns:a16="http://schemas.microsoft.com/office/drawing/2014/main" id="{05E6FE4D-C928-3F47-B569-FD068E4B9A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8194" y="1691323"/>
            <a:ext cx="8709459" cy="424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37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7"/>
          <p:cNvSpPr txBox="1">
            <a:spLocks/>
          </p:cNvSpPr>
          <p:nvPr/>
        </p:nvSpPr>
        <p:spPr>
          <a:xfrm>
            <a:off x="2300313" y="-102705"/>
            <a:ext cx="7938126" cy="539165"/>
          </a:xfrm>
          <a:prstGeom prst="rect">
            <a:avLst/>
          </a:prstGeom>
        </p:spPr>
        <p:txBody>
          <a:bodyPr vert="horz" lIns="0" tIns="45720" rIns="0" bIns="45720" rtlCol="0" anchor="t">
            <a:noAutofit/>
          </a:bodyPr>
          <a:lstStyle>
            <a:lvl1pPr algn="ctr" defTabSz="342900" rtl="0" eaLnBrk="1" latinLnBrk="0" hangingPunct="1">
              <a:spcBef>
                <a:spcPct val="0"/>
              </a:spcBef>
              <a:buNone/>
              <a:defRPr sz="3240" kern="1200">
                <a:solidFill>
                  <a:srgbClr val="E87D1E"/>
                </a:solidFill>
                <a:latin typeface="+mj-lt"/>
                <a:ea typeface="+mj-ea"/>
                <a:cs typeface="+mj-cs"/>
              </a:defRPr>
            </a:lvl1pPr>
          </a:lstStyle>
          <a:p>
            <a:endParaRPr lang="en-US" sz="3200" dirty="0">
              <a:solidFill>
                <a:schemeClr val="accent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943" y="1621686"/>
            <a:ext cx="5552679" cy="4511898"/>
          </a:xfrm>
          <a:prstGeom prst="rect">
            <a:avLst/>
          </a:prstGeom>
        </p:spPr>
      </p:pic>
      <p:sp>
        <p:nvSpPr>
          <p:cNvPr id="5" name="TextBox 4"/>
          <p:cNvSpPr txBox="1"/>
          <p:nvPr/>
        </p:nvSpPr>
        <p:spPr>
          <a:xfrm>
            <a:off x="5664128" y="2281337"/>
            <a:ext cx="1496307" cy="646331"/>
          </a:xfrm>
          <a:prstGeom prst="rect">
            <a:avLst/>
          </a:prstGeom>
          <a:noFill/>
        </p:spPr>
        <p:txBody>
          <a:bodyPr wrap="none" rtlCol="0">
            <a:spAutoFit/>
          </a:bodyPr>
          <a:lstStyle/>
          <a:p>
            <a:pPr algn="ctr"/>
            <a:r>
              <a:rPr lang="en-US" b="1" dirty="0">
                <a:solidFill>
                  <a:schemeClr val="bg1"/>
                </a:solidFill>
              </a:rPr>
              <a:t>TECHNOLOGY</a:t>
            </a:r>
          </a:p>
          <a:p>
            <a:pPr algn="ctr"/>
            <a:r>
              <a:rPr lang="en-US" b="1" dirty="0">
                <a:solidFill>
                  <a:schemeClr val="bg1"/>
                </a:solidFill>
              </a:rPr>
              <a:t>PUSH</a:t>
            </a:r>
          </a:p>
        </p:txBody>
      </p:sp>
      <p:sp>
        <p:nvSpPr>
          <p:cNvPr id="27" name="TextBox 26"/>
          <p:cNvSpPr txBox="1"/>
          <p:nvPr/>
        </p:nvSpPr>
        <p:spPr>
          <a:xfrm>
            <a:off x="5370461" y="4198536"/>
            <a:ext cx="1008609" cy="646331"/>
          </a:xfrm>
          <a:prstGeom prst="rect">
            <a:avLst/>
          </a:prstGeom>
          <a:noFill/>
        </p:spPr>
        <p:txBody>
          <a:bodyPr wrap="none" rtlCol="0">
            <a:spAutoFit/>
          </a:bodyPr>
          <a:lstStyle/>
          <a:p>
            <a:pPr algn="ctr"/>
            <a:r>
              <a:rPr lang="en-US" b="1" dirty="0">
                <a:solidFill>
                  <a:srgbClr val="002060"/>
                </a:solidFill>
              </a:rPr>
              <a:t>MARKET</a:t>
            </a:r>
          </a:p>
          <a:p>
            <a:pPr algn="ctr"/>
            <a:r>
              <a:rPr lang="en-US" b="1" dirty="0">
                <a:solidFill>
                  <a:srgbClr val="002060"/>
                </a:solidFill>
              </a:rPr>
              <a:t>PULL</a:t>
            </a:r>
          </a:p>
        </p:txBody>
      </p:sp>
      <p:sp>
        <p:nvSpPr>
          <p:cNvPr id="28" name="TextBox 27"/>
          <p:cNvSpPr txBox="1"/>
          <p:nvPr/>
        </p:nvSpPr>
        <p:spPr>
          <a:xfrm>
            <a:off x="7445943" y="3864701"/>
            <a:ext cx="922047" cy="646331"/>
          </a:xfrm>
          <a:prstGeom prst="rect">
            <a:avLst/>
          </a:prstGeom>
          <a:noFill/>
        </p:spPr>
        <p:txBody>
          <a:bodyPr wrap="none" rtlCol="0">
            <a:spAutoFit/>
          </a:bodyPr>
          <a:lstStyle/>
          <a:p>
            <a:pPr algn="ctr"/>
            <a:r>
              <a:rPr lang="en-US" b="1" dirty="0">
                <a:solidFill>
                  <a:schemeClr val="bg1"/>
                </a:solidFill>
              </a:rPr>
              <a:t>DESIGN</a:t>
            </a:r>
          </a:p>
          <a:p>
            <a:pPr algn="ctr"/>
            <a:r>
              <a:rPr lang="en-US" b="1" dirty="0">
                <a:solidFill>
                  <a:schemeClr val="bg1"/>
                </a:solidFill>
              </a:rPr>
              <a:t>DRIVEN</a:t>
            </a:r>
          </a:p>
        </p:txBody>
      </p:sp>
      <p:sp>
        <p:nvSpPr>
          <p:cNvPr id="29" name="TextBox 28"/>
          <p:cNvSpPr txBox="1"/>
          <p:nvPr/>
        </p:nvSpPr>
        <p:spPr>
          <a:xfrm>
            <a:off x="5807942" y="6123541"/>
            <a:ext cx="1027845" cy="369332"/>
          </a:xfrm>
          <a:prstGeom prst="rect">
            <a:avLst/>
          </a:prstGeom>
          <a:noFill/>
        </p:spPr>
        <p:txBody>
          <a:bodyPr wrap="none" rtlCol="0">
            <a:spAutoFit/>
          </a:bodyPr>
          <a:lstStyle/>
          <a:p>
            <a:pPr algn="ctr"/>
            <a:r>
              <a:rPr lang="en-US" b="1" dirty="0">
                <a:solidFill>
                  <a:schemeClr val="tx2"/>
                </a:solidFill>
              </a:rPr>
              <a:t>Meaning</a:t>
            </a:r>
          </a:p>
        </p:txBody>
      </p:sp>
      <p:sp>
        <p:nvSpPr>
          <p:cNvPr id="31" name="TextBox 30"/>
          <p:cNvSpPr txBox="1"/>
          <p:nvPr/>
        </p:nvSpPr>
        <p:spPr>
          <a:xfrm rot="16200000">
            <a:off x="3152713" y="3616176"/>
            <a:ext cx="1431802" cy="369332"/>
          </a:xfrm>
          <a:prstGeom prst="rect">
            <a:avLst/>
          </a:prstGeom>
          <a:noFill/>
        </p:spPr>
        <p:txBody>
          <a:bodyPr wrap="none" rtlCol="0">
            <a:spAutoFit/>
          </a:bodyPr>
          <a:lstStyle/>
          <a:p>
            <a:pPr algn="ctr"/>
            <a:r>
              <a:rPr lang="en-US" b="1" dirty="0">
                <a:solidFill>
                  <a:schemeClr val="tx2"/>
                </a:solidFill>
              </a:rPr>
              <a:t>Functionality</a:t>
            </a:r>
          </a:p>
        </p:txBody>
      </p:sp>
      <p:sp>
        <p:nvSpPr>
          <p:cNvPr id="13" name="Slide Number Placeholder 4">
            <a:extLst>
              <a:ext uri="{FF2B5EF4-FFF2-40B4-BE49-F238E27FC236}">
                <a16:creationId xmlns:a16="http://schemas.microsoft.com/office/drawing/2014/main" id="{AF22A896-FED7-B547-907A-B05E31394FA4}"/>
              </a:ext>
            </a:extLst>
          </p:cNvPr>
          <p:cNvSpPr txBox="1">
            <a:spLocks/>
          </p:cNvSpPr>
          <p:nvPr/>
        </p:nvSpPr>
        <p:spPr>
          <a:xfrm>
            <a:off x="9400032" y="6537326"/>
            <a:ext cx="2743200" cy="320674"/>
          </a:xfrm>
          <a:prstGeom prst="rect">
            <a:avLst/>
          </a:prstGeom>
        </p:spPr>
        <p:txBody>
          <a:bodyPr vert="horz" lIns="91440" tIns="45720" rIns="91440" bIns="45720" rtlCol="0" anchor="ctr"/>
          <a:lstStyle>
            <a:defPPr>
              <a:defRPr lang="en-US"/>
            </a:defPPr>
            <a:lvl1pPr algn="r">
              <a:defRPr lang="en-US" sz="970" b="0" i="0" smtClean="0">
                <a:solidFill>
                  <a:srgbClr val="455560"/>
                </a:solidFill>
                <a:latin typeface="Calibri Light" charset="0"/>
                <a:ea typeface="Calibri Light" charset="0"/>
                <a:cs typeface="Calibri Ligh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Page </a:t>
            </a:r>
            <a:fld id="{A15DE458-4DE3-7B40-ABF8-2B2F98108B11}" type="slidenum">
              <a:rPr/>
              <a:pPr/>
              <a:t>9</a:t>
            </a:fld>
            <a:endParaRPr dirty="0"/>
          </a:p>
        </p:txBody>
      </p:sp>
      <p:sp>
        <p:nvSpPr>
          <p:cNvPr id="12" name="Title 4">
            <a:extLst>
              <a:ext uri="{FF2B5EF4-FFF2-40B4-BE49-F238E27FC236}">
                <a16:creationId xmlns:a16="http://schemas.microsoft.com/office/drawing/2014/main" id="{300DE02C-FB6D-1441-9B03-13F777EDEB17}"/>
              </a:ext>
            </a:extLst>
          </p:cNvPr>
          <p:cNvSpPr>
            <a:spLocks noGrp="1"/>
          </p:cNvSpPr>
          <p:nvPr>
            <p:ph type="title"/>
          </p:nvPr>
        </p:nvSpPr>
        <p:spPr>
          <a:xfrm>
            <a:off x="841248" y="365127"/>
            <a:ext cx="10515600" cy="1325563"/>
          </a:xfrm>
        </p:spPr>
        <p:txBody>
          <a:bodyPr/>
          <a:lstStyle/>
          <a:p>
            <a:r>
              <a:rPr lang="en-US" sz="3200" dirty="0"/>
              <a:t>To drive innovation you have to plan for it.</a:t>
            </a:r>
          </a:p>
        </p:txBody>
      </p:sp>
      <p:pic>
        <p:nvPicPr>
          <p:cNvPr id="14" name="Picture 6" descr="SailorGreen">
            <a:extLst>
              <a:ext uri="{FF2B5EF4-FFF2-40B4-BE49-F238E27FC236}">
                <a16:creationId xmlns:a16="http://schemas.microsoft.com/office/drawing/2014/main" id="{17844C09-8685-264C-AC8D-BE5041E7EE4E}"/>
              </a:ext>
            </a:extLst>
          </p:cNvPr>
          <p:cNvPicPr>
            <a:picLocks noChangeAspect="1" noChangeArrowheads="1"/>
          </p:cNvPicPr>
          <p:nvPr/>
        </p:nvPicPr>
        <p:blipFill>
          <a:blip r:embed="rId4" cstate="print"/>
          <a:srcRect/>
          <a:stretch>
            <a:fillRect/>
          </a:stretch>
        </p:blipFill>
        <p:spPr bwMode="auto">
          <a:xfrm>
            <a:off x="12853756" y="1282282"/>
            <a:ext cx="654698" cy="696666"/>
          </a:xfrm>
          <a:prstGeom prst="rect">
            <a:avLst/>
          </a:prstGeom>
          <a:noFill/>
          <a:ln w="9525">
            <a:noFill/>
            <a:miter lim="800000"/>
            <a:headEnd/>
            <a:tailEnd/>
          </a:ln>
        </p:spPr>
      </p:pic>
      <p:pic>
        <p:nvPicPr>
          <p:cNvPr id="15" name="Picture 1031" descr="Fotolia_5967420_M_Telescope">
            <a:extLst>
              <a:ext uri="{FF2B5EF4-FFF2-40B4-BE49-F238E27FC236}">
                <a16:creationId xmlns:a16="http://schemas.microsoft.com/office/drawing/2014/main" id="{A8271522-31F6-5040-A29E-63AD6DCD0839}"/>
              </a:ext>
            </a:extLst>
          </p:cNvPr>
          <p:cNvPicPr>
            <a:picLocks noChangeAspect="1" noChangeArrowheads="1"/>
          </p:cNvPicPr>
          <p:nvPr/>
        </p:nvPicPr>
        <p:blipFill>
          <a:blip r:embed="rId5" cstate="print"/>
          <a:srcRect/>
          <a:stretch>
            <a:fillRect/>
          </a:stretch>
        </p:blipFill>
        <p:spPr bwMode="auto">
          <a:xfrm>
            <a:off x="12800906" y="2008884"/>
            <a:ext cx="687077" cy="687078"/>
          </a:xfrm>
          <a:prstGeom prst="rect">
            <a:avLst/>
          </a:prstGeom>
          <a:noFill/>
          <a:ln w="9525">
            <a:noFill/>
            <a:miter lim="800000"/>
            <a:headEnd/>
            <a:tailEnd/>
          </a:ln>
        </p:spPr>
      </p:pic>
      <p:pic>
        <p:nvPicPr>
          <p:cNvPr id="20" name="Picture 6" descr="SailorGreen">
            <a:extLst>
              <a:ext uri="{FF2B5EF4-FFF2-40B4-BE49-F238E27FC236}">
                <a16:creationId xmlns:a16="http://schemas.microsoft.com/office/drawing/2014/main" id="{4B6CF7D9-4132-4C48-BBF9-D6D60F790770}"/>
              </a:ext>
            </a:extLst>
          </p:cNvPr>
          <p:cNvPicPr>
            <a:picLocks noChangeAspect="1" noChangeArrowheads="1"/>
          </p:cNvPicPr>
          <p:nvPr/>
        </p:nvPicPr>
        <p:blipFill>
          <a:blip r:embed="rId4" cstate="print"/>
          <a:srcRect/>
          <a:stretch>
            <a:fillRect/>
          </a:stretch>
        </p:blipFill>
        <p:spPr bwMode="auto">
          <a:xfrm>
            <a:off x="12873264" y="3338595"/>
            <a:ext cx="654698" cy="696666"/>
          </a:xfrm>
          <a:prstGeom prst="rect">
            <a:avLst/>
          </a:prstGeom>
          <a:noFill/>
          <a:ln w="9525">
            <a:noFill/>
            <a:miter lim="800000"/>
            <a:headEnd/>
            <a:tailEnd/>
          </a:ln>
        </p:spPr>
      </p:pic>
      <p:pic>
        <p:nvPicPr>
          <p:cNvPr id="21" name="Picture 1031" descr="Fotolia_5967420_M_Telescope">
            <a:extLst>
              <a:ext uri="{FF2B5EF4-FFF2-40B4-BE49-F238E27FC236}">
                <a16:creationId xmlns:a16="http://schemas.microsoft.com/office/drawing/2014/main" id="{FC5ABB96-07AC-304B-866C-82CDE62206D8}"/>
              </a:ext>
            </a:extLst>
          </p:cNvPr>
          <p:cNvPicPr>
            <a:picLocks noChangeAspect="1" noChangeArrowheads="1"/>
          </p:cNvPicPr>
          <p:nvPr/>
        </p:nvPicPr>
        <p:blipFill>
          <a:blip r:embed="rId5" cstate="print"/>
          <a:srcRect/>
          <a:stretch>
            <a:fillRect/>
          </a:stretch>
        </p:blipFill>
        <p:spPr bwMode="auto">
          <a:xfrm>
            <a:off x="12810398" y="5024583"/>
            <a:ext cx="687077" cy="687078"/>
          </a:xfrm>
          <a:prstGeom prst="rect">
            <a:avLst/>
          </a:prstGeom>
          <a:noFill/>
          <a:ln w="9525">
            <a:noFill/>
            <a:miter lim="800000"/>
            <a:headEnd/>
            <a:tailEnd/>
          </a:ln>
        </p:spPr>
      </p:pic>
    </p:spTree>
    <p:extLst>
      <p:ext uri="{BB962C8B-B14F-4D97-AF65-F5344CB8AC3E}">
        <p14:creationId xmlns:p14="http://schemas.microsoft.com/office/powerpoint/2010/main" val="1961673749"/>
      </p:ext>
    </p:extLst>
  </p:cSld>
  <p:clrMapOvr>
    <a:masterClrMapping/>
  </p:clrMapOvr>
</p:sld>
</file>

<file path=ppt/theme/theme1.xml><?xml version="1.0" encoding="utf-8"?>
<a:theme xmlns:a="http://schemas.openxmlformats.org/drawingml/2006/main" name="IA Presentation">
  <a:themeElements>
    <a:clrScheme name="IA standard 2019">
      <a:dk1>
        <a:srgbClr val="000000"/>
      </a:dk1>
      <a:lt1>
        <a:srgbClr val="FFFFFF"/>
      </a:lt1>
      <a:dk2>
        <a:srgbClr val="455560"/>
      </a:dk2>
      <a:lt2>
        <a:srgbClr val="ECECEC"/>
      </a:lt2>
      <a:accent1>
        <a:srgbClr val="E87D1D"/>
      </a:accent1>
      <a:accent2>
        <a:srgbClr val="00A1E0"/>
      </a:accent2>
      <a:accent3>
        <a:srgbClr val="61279E"/>
      </a:accent3>
      <a:accent4>
        <a:srgbClr val="B73630"/>
      </a:accent4>
      <a:accent5>
        <a:srgbClr val="124385"/>
      </a:accent5>
      <a:accent6>
        <a:srgbClr val="299F91"/>
      </a:accent6>
      <a:hlink>
        <a:srgbClr val="0563C1"/>
      </a:hlink>
      <a:folHlink>
        <a:srgbClr val="954F72"/>
      </a:folHlink>
    </a:clrScheme>
    <a:fontScheme name="Custom 2">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7432" indent="-27432" algn="l">
          <a:spcBef>
            <a:spcPts val="500"/>
          </a:spcBef>
          <a:buFont typeface="Calibri" panose="020F0502020204030204" pitchFamily="34" charset="0"/>
          <a:buChar char="​"/>
          <a:defRPr sz="2000" dirty="0" smtClean="0">
            <a:solidFill>
              <a:schemeClr val="tx1">
                <a:lumMod val="65000"/>
                <a:lumOff val="35000"/>
              </a:schemeClr>
            </a:solidFill>
          </a:defRPr>
        </a:defPPr>
      </a:lstStyle>
    </a:txDef>
  </a:objectDefaults>
  <a:extraClrSchemeLst/>
  <a:extLst>
    <a:ext uri="{05A4C25C-085E-4340-85A3-A5531E510DB2}">
      <thm15:themeFamily xmlns:thm15="http://schemas.microsoft.com/office/thememl/2012/main" name="IA_Presentation_Template_v5.potx" id="{2A132A0C-1C62-44E1-B01D-AFFC69737102}" vid="{CC050DD0-905B-4520-B011-7CA93CBE3D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06ECE797923C4AAE176E7DD47D13E3" ma:contentTypeVersion="9" ma:contentTypeDescription="Create a new document." ma:contentTypeScope="" ma:versionID="1fa8cb0f68d3439e0dfd7e3ae49a51c7">
  <xsd:schema xmlns:xsd="http://www.w3.org/2001/XMLSchema" xmlns:xs="http://www.w3.org/2001/XMLSchema" xmlns:p="http://schemas.microsoft.com/office/2006/metadata/properties" xmlns:ns2="5b1a864d-33e0-4041-9546-44a59ec787f6" xmlns:ns3="edd32b61-5c12-4d61-a4cd-c7c6502b2f63" targetNamespace="http://schemas.microsoft.com/office/2006/metadata/properties" ma:root="true" ma:fieldsID="88eb9442e53174cf1528a331aedf4789" ns2:_="" ns3:_="">
    <xsd:import namespace="5b1a864d-33e0-4041-9546-44a59ec787f6"/>
    <xsd:import namespace="edd32b61-5c12-4d61-a4cd-c7c6502b2f6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1a864d-33e0-4041-9546-44a59ec787f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d32b61-5c12-4d61-a4cd-c7c6502b2f63"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0CDF81-6F0B-48CA-A652-4F52B8AAD104}">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5b1a864d-33e0-4041-9546-44a59ec787f6"/>
    <ds:schemaRef ds:uri="http://purl.org/dc/elements/1.1/"/>
    <ds:schemaRef ds:uri="http://schemas.microsoft.com/office/2006/metadata/properties"/>
    <ds:schemaRef ds:uri="edd32b61-5c12-4d61-a4cd-c7c6502b2f63"/>
    <ds:schemaRef ds:uri="http://www.w3.org/XML/1998/namespace"/>
    <ds:schemaRef ds:uri="http://purl.org/dc/terms/"/>
  </ds:schemaRefs>
</ds:datastoreItem>
</file>

<file path=customXml/itemProps2.xml><?xml version="1.0" encoding="utf-8"?>
<ds:datastoreItem xmlns:ds="http://schemas.openxmlformats.org/officeDocument/2006/customXml" ds:itemID="{57FCEA77-A773-4C90-AB89-17E7AE1657D0}">
  <ds:schemaRefs>
    <ds:schemaRef ds:uri="http://schemas.microsoft.com/sharepoint/v3/contenttype/forms"/>
  </ds:schemaRefs>
</ds:datastoreItem>
</file>

<file path=customXml/itemProps3.xml><?xml version="1.0" encoding="utf-8"?>
<ds:datastoreItem xmlns:ds="http://schemas.openxmlformats.org/officeDocument/2006/customXml" ds:itemID="{8ECE327D-B025-44AC-A53D-C454A3E61B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1a864d-33e0-4041-9546-44a59ec787f6"/>
    <ds:schemaRef ds:uri="edd32b61-5c12-4d61-a4cd-c7c6502b2f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10485</TotalTime>
  <Words>1079</Words>
  <Application>Microsoft Office PowerPoint</Application>
  <PresentationFormat>Widescreen</PresentationFormat>
  <Paragraphs>199</Paragraphs>
  <Slides>29</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Arial Black</vt:lpstr>
      <vt:lpstr>Calibri</vt:lpstr>
      <vt:lpstr>Calibri Light</vt:lpstr>
      <vt:lpstr>Century</vt:lpstr>
      <vt:lpstr>Franklin Gothic Book</vt:lpstr>
      <vt:lpstr>Myriad Pro</vt:lpstr>
      <vt:lpstr>Quicksand</vt:lpstr>
      <vt:lpstr>Times</vt:lpstr>
      <vt:lpstr>Wingdings</vt:lpstr>
      <vt:lpstr>ヒラギノ角ゴ Pro W3</vt:lpstr>
      <vt:lpstr>IA Presentation</vt:lpstr>
      <vt:lpstr>18th Annual Governor’s Advanced Manufacturing  and High Technology Summit  Workshop C: “Technology-Driven  Market Intelligence” </vt:lpstr>
      <vt:lpstr>Technology Driven Market Intelligence (TDMI)</vt:lpstr>
      <vt:lpstr>RTI is a non-profit aimed at improving the human condition.</vt:lpstr>
      <vt:lpstr>We are diverse by design and connected globally.</vt:lpstr>
      <vt:lpstr>We support our clients along their innovation journey.</vt:lpstr>
      <vt:lpstr>We support NH MEP with growth services for technology-centered companies.</vt:lpstr>
      <vt:lpstr>These services help companies grow or solve problems.</vt:lpstr>
      <vt:lpstr>These services are used by large organizations.</vt:lpstr>
      <vt:lpstr>To drive innovation you have to plan for it.</vt:lpstr>
      <vt:lpstr>These services help can help think through your grow plan.</vt:lpstr>
      <vt:lpstr>Thinking divergently ensures a comprehensive approach.</vt:lpstr>
      <vt:lpstr>PowerPoint Presentation</vt:lpstr>
      <vt:lpstr>There are many new product ideas….  how do you choose wisely?</vt:lpstr>
      <vt:lpstr>TDMI helps you choose wisely but considering the “asset” and where it has value.</vt:lpstr>
      <vt:lpstr>TDMI enables companies to consider…</vt:lpstr>
      <vt:lpstr>Companies need TDMI when they…</vt:lpstr>
      <vt:lpstr>When does it make sense to use TDMI?</vt:lpstr>
      <vt:lpstr>The TDMI process drives common understanding, impactful research, and actionable insights.</vt:lpstr>
      <vt:lpstr>Step 1 – Qualify:  scope the work   </vt:lpstr>
      <vt:lpstr>Step 2 – Plan:  understand and develop a strategy</vt:lpstr>
      <vt:lpstr>Step 3 Research: capture &amp; manage information </vt:lpstr>
      <vt:lpstr>Step 4 – Analyze: frameworks for opportunity priorities</vt:lpstr>
      <vt:lpstr>Step 5 – Report:  actionable recommendations</vt:lpstr>
      <vt:lpstr>The TDMI process leverages a robust tool set.</vt:lpstr>
      <vt:lpstr>Questions?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Driven Market Intelligence</dc:title>
  <dc:creator>Osbourne, Michael</dc:creator>
  <cp:lastModifiedBy>Jillian Duddy</cp:lastModifiedBy>
  <cp:revision>13</cp:revision>
  <dcterms:created xsi:type="dcterms:W3CDTF">2020-10-09T19:20:04Z</dcterms:created>
  <dcterms:modified xsi:type="dcterms:W3CDTF">2020-11-02T18:11:15Z</dcterms:modified>
</cp:coreProperties>
</file>